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17" r:id="rId2"/>
    <p:sldId id="264" r:id="rId3"/>
    <p:sldId id="322" r:id="rId4"/>
    <p:sldId id="259" r:id="rId5"/>
    <p:sldId id="413" r:id="rId6"/>
    <p:sldId id="396" r:id="rId7"/>
    <p:sldId id="414" r:id="rId8"/>
    <p:sldId id="398" r:id="rId9"/>
    <p:sldId id="411" r:id="rId10"/>
    <p:sldId id="412" r:id="rId11"/>
    <p:sldId id="399" r:id="rId12"/>
    <p:sldId id="400" r:id="rId13"/>
    <p:sldId id="401" r:id="rId14"/>
    <p:sldId id="404" r:id="rId15"/>
    <p:sldId id="406" r:id="rId16"/>
    <p:sldId id="405" r:id="rId17"/>
    <p:sldId id="402" r:id="rId18"/>
    <p:sldId id="287" r:id="rId19"/>
    <p:sldId id="410" r:id="rId20"/>
    <p:sldId id="403" r:id="rId21"/>
    <p:sldId id="409" r:id="rId22"/>
    <p:sldId id="408" r:id="rId23"/>
    <p:sldId id="407" r:id="rId24"/>
    <p:sldId id="318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9">
          <p15:clr>
            <a:srgbClr val="A4A3A4"/>
          </p15:clr>
        </p15:guide>
        <p15:guide id="2" pos="27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01">
          <p15:clr>
            <a:srgbClr val="A4A3A4"/>
          </p15:clr>
        </p15:guide>
        <p15:guide id="2" pos="20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00"/>
    <a:srgbClr val="3992DB"/>
    <a:srgbClr val="005DA2"/>
    <a:srgbClr val="0F1836"/>
    <a:srgbClr val="FDFDFD"/>
    <a:srgbClr val="D9D9D9"/>
    <a:srgbClr val="DC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71" autoAdjust="0"/>
    <p:restoredTop sz="85397" autoAdjust="0"/>
  </p:normalViewPr>
  <p:slideViewPr>
    <p:cSldViewPr>
      <p:cViewPr varScale="1">
        <p:scale>
          <a:sx n="81" d="100"/>
          <a:sy n="81" d="100"/>
        </p:scale>
        <p:origin x="540" y="90"/>
      </p:cViewPr>
      <p:guideLst>
        <p:guide orient="horz" pos="1519"/>
        <p:guide pos="27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701"/>
        <p:guide pos="205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全国信息安全标准化技术委员会  隶属于 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中国电子技术标准化研究院   隶属于  工信部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WG3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：商用密码标准、算法、模块、密钥管理等相关工作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WG4</a:t>
            </a:r>
            <a:r>
              <a:rPr lang="zh-CN" altLang="en-US" dirty="0"/>
              <a:t>：研究鉴别与授权相关的标准，跟踪国内外标准情况，如电子认证、</a:t>
            </a:r>
            <a:r>
              <a:rPr lang="en-US" altLang="zh-CN" dirty="0"/>
              <a:t>PKI</a:t>
            </a:r>
            <a:r>
              <a:rPr lang="zh-CN" altLang="en-US" dirty="0"/>
              <a:t>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WG5</a:t>
            </a:r>
            <a:r>
              <a:rPr lang="zh-CN" altLang="en-US" dirty="0"/>
              <a:t>：密评标准、体系与管理等，例如等保</a:t>
            </a:r>
            <a:r>
              <a:rPr lang="en-US" altLang="zh-CN" dirty="0"/>
              <a:t>2.0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990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国家标准化委员会 和 国家密码管理局 </a:t>
            </a:r>
            <a:r>
              <a:rPr lang="en-US" altLang="zh-CN" dirty="0"/>
              <a:t>2011</a:t>
            </a:r>
            <a:r>
              <a:rPr lang="zh-CN" altLang="en-US" dirty="0"/>
              <a:t>年 批准成立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83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C3C3C"/>
                </a:solidFill>
                <a:effectLst/>
                <a:latin typeface="仿宋_GB2312"/>
              </a:rPr>
              <a:t>设有 </a:t>
            </a:r>
            <a:r>
              <a:rPr lang="en-US" altLang="zh-CN" b="0" i="0" dirty="0">
                <a:solidFill>
                  <a:srgbClr val="3C3C3C"/>
                </a:solidFill>
                <a:effectLst/>
                <a:latin typeface="仿宋_GB2312"/>
              </a:rPr>
              <a:t>15</a:t>
            </a:r>
            <a:r>
              <a:rPr lang="zh-CN" altLang="en-US" b="0" i="0" dirty="0">
                <a:solidFill>
                  <a:srgbClr val="3C3C3C"/>
                </a:solidFill>
                <a:effectLst/>
                <a:latin typeface="仿宋_GB2312"/>
              </a:rPr>
              <a:t>个分支机构：即组织、学术、教育与科普、青年、密码应用工作委员会和量子密码、密码数学理论、密码芯片、密码算法、电子认证、安全协议、混沌保密通信、密码测评、区块链专业委员会，商用密码应用安全性评估联委会。</a:t>
            </a:r>
            <a:endParaRPr lang="en-US" altLang="zh-CN" b="0" i="0" dirty="0">
              <a:solidFill>
                <a:srgbClr val="3C3C3C"/>
              </a:solidFill>
              <a:effectLst/>
              <a:latin typeface="仿宋_GB231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C3C3C"/>
              </a:solidFill>
              <a:effectLst/>
              <a:latin typeface="仿宋_GB231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国家商用密码管理办公室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930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16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86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身份鉴别：</a:t>
            </a:r>
            <a:r>
              <a:rPr lang="en-US" altLang="zh-CN" dirty="0"/>
              <a:t>PKI/CA</a:t>
            </a:r>
            <a:r>
              <a:rPr lang="zh-CN" altLang="en-US" dirty="0"/>
              <a:t>认证</a:t>
            </a:r>
            <a:endParaRPr lang="en-US" altLang="zh-CN" dirty="0"/>
          </a:p>
          <a:p>
            <a:r>
              <a:rPr lang="zh-CN" altLang="en-US" dirty="0"/>
              <a:t>数据真实性和完整性：摘要算法、</a:t>
            </a:r>
            <a:r>
              <a:rPr lang="en-US" altLang="zh-CN" dirty="0"/>
              <a:t>MAC</a:t>
            </a:r>
            <a:r>
              <a:rPr lang="zh-CN" altLang="en-US" dirty="0"/>
              <a:t>算法等</a:t>
            </a:r>
            <a:endParaRPr lang="en-US" altLang="zh-CN" dirty="0"/>
          </a:p>
          <a:p>
            <a:r>
              <a:rPr lang="zh-CN" altLang="en-US" dirty="0"/>
              <a:t>数据的机密性：加密算法</a:t>
            </a:r>
            <a:endParaRPr lang="en-US" altLang="zh-CN" dirty="0"/>
          </a:p>
          <a:p>
            <a:r>
              <a:rPr lang="zh-CN" altLang="en-US" dirty="0"/>
              <a:t>不可否认性：数字签名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来源于刘总的体系架构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914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62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再完善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475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211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商用密码管理条例</a:t>
            </a:r>
            <a:r>
              <a:rPr lang="en-US" altLang="zh-CN" dirty="0"/>
              <a:t>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1999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日实施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第七条 商用密码产品由国家密码管理机构指定的单位生产。未经指定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任何单位或者个人不得生产商用密码产品。商用密码产品指定生产单位必须具有与生产商用密码产品相  适应的技术力量以及确保商用密码产品质量的设备、生产工艺和质量保证体系。 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第八条 商用密码产品指定生产单位生产的商用密码产品的品种和型号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必须经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国家密码管理机构批准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并不得超过批准范围生产商用密码产品。 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第九条 商用密码产品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必须经国家密码管理机构指定的产品质量检测机构检测合格。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475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590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57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中华人民共和国网络安全法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 2017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日实施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u="none" dirty="0"/>
              <a:t>本法律为“网络安全”的基础性法律，国家层面上的网络安全，真正法律层面上的“网络安全”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中华人民共和国保守国家秘密法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 2010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日实施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国家秘密的密级分为绝密、机密、秘密三级。</a:t>
            </a:r>
            <a:b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绝密级国家秘密是最重要的国家秘密，泄露会使国家安全和利益遭受特别严重的损害；机密级国家秘密是重要的国家秘密，泄露会使国家安全和利益遭受严重的损害；秘密级国家秘密是一般的国家秘密，泄露会使国家安全和利益遭受损害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国家秘密的保密期限，除另有规定外，绝密级不超过三十年，机密级不超过二十年，秘密级不超过十年。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523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中华人民共和国计算机信息系统安全保护条例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 1994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日实施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037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3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2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国家标准化委员会 </a:t>
            </a:r>
            <a:r>
              <a:rPr lang="en-US" altLang="zh-CN" dirty="0"/>
              <a:t>2002</a:t>
            </a:r>
            <a:r>
              <a:rPr lang="zh-CN" altLang="en-US" dirty="0"/>
              <a:t>年 批准成立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99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TextBox 15"/>
          <p:cNvSpPr txBox="1"/>
          <p:nvPr userDrawn="1"/>
        </p:nvSpPr>
        <p:spPr>
          <a:xfrm>
            <a:off x="8100392" y="241995"/>
            <a:ext cx="6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800" b="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‹#›</a:t>
            </a:fld>
            <a:r>
              <a:rPr lang="zh-CN" altLang="en-US" sz="1800" b="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9339" y="8174"/>
            <a:ext cx="9144000" cy="317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Time Will Tel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4781" y="0"/>
            <a:ext cx="336542" cy="336420"/>
          </a:xfrm>
          <a:prstGeom prst="rect">
            <a:avLst/>
          </a:prstGeom>
        </p:spPr>
      </p:pic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868045" y="991870"/>
            <a:ext cx="7073265" cy="933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商用密码体系及标准</a:t>
            </a:r>
            <a:endParaRPr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"/>
          <p:cNvSpPr txBox="1">
            <a:spLocks noChangeArrowheads="1"/>
          </p:cNvSpPr>
          <p:nvPr/>
        </p:nvSpPr>
        <p:spPr>
          <a:xfrm>
            <a:off x="4067944" y="3437633"/>
            <a:ext cx="3024336" cy="7670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演讲：     刘 凯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日期：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2020.10.28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46" name="直接连接符 5"/>
          <p:cNvCxnSpPr>
            <a:cxnSpLocks noChangeShapeType="1"/>
          </p:cNvCxnSpPr>
          <p:nvPr/>
        </p:nvCxnSpPr>
        <p:spPr bwMode="auto">
          <a:xfrm flipH="1">
            <a:off x="3923928" y="2486603"/>
            <a:ext cx="4617801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43" grpId="0" autoUpdateAnimBg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我国的标准化组织</a:t>
            </a:r>
          </a:p>
        </p:txBody>
      </p:sp>
      <p:sp>
        <p:nvSpPr>
          <p:cNvPr id="46" name="Text Placeholder 59"/>
          <p:cNvSpPr txBox="1"/>
          <p:nvPr/>
        </p:nvSpPr>
        <p:spPr>
          <a:xfrm>
            <a:off x="996315" y="1450975"/>
            <a:ext cx="6883400" cy="32080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38">
            <a:extLst>
              <a:ext uri="{FF2B5EF4-FFF2-40B4-BE49-F238E27FC236}">
                <a16:creationId xmlns:a16="http://schemas.microsoft.com/office/drawing/2014/main" id="{160059C4-288B-4FE9-80C4-AA9ECA5888C6}"/>
              </a:ext>
            </a:extLst>
          </p:cNvPr>
          <p:cNvSpPr txBox="1"/>
          <p:nvPr/>
        </p:nvSpPr>
        <p:spPr>
          <a:xfrm>
            <a:off x="683568" y="843558"/>
            <a:ext cx="7920880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全国信息安全标准化技术委员会</a:t>
            </a:r>
            <a:endParaRPr 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755CE64-B1E3-407D-8F1C-3534B261132B}"/>
              </a:ext>
            </a:extLst>
          </p:cNvPr>
          <p:cNvSpPr/>
          <p:nvPr/>
        </p:nvSpPr>
        <p:spPr bwMode="auto">
          <a:xfrm>
            <a:off x="395536" y="2701403"/>
            <a:ext cx="1200334" cy="110579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B44D4104-F444-4F86-94C9-648F2A9F9EA5}"/>
              </a:ext>
            </a:extLst>
          </p:cNvPr>
          <p:cNvSpPr txBox="1"/>
          <p:nvPr/>
        </p:nvSpPr>
        <p:spPr>
          <a:xfrm>
            <a:off x="570160" y="2897180"/>
            <a:ext cx="90549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/>
              <a:t>信安标委</a:t>
            </a:r>
          </a:p>
        </p:txBody>
      </p:sp>
      <p:sp>
        <p:nvSpPr>
          <p:cNvPr id="9" name="圆角矩形 3">
            <a:extLst>
              <a:ext uri="{FF2B5EF4-FFF2-40B4-BE49-F238E27FC236}">
                <a16:creationId xmlns:a16="http://schemas.microsoft.com/office/drawing/2014/main" id="{83912201-18B7-4880-B7FF-6FF9A35435CF}"/>
              </a:ext>
            </a:extLst>
          </p:cNvPr>
          <p:cNvSpPr/>
          <p:nvPr/>
        </p:nvSpPr>
        <p:spPr>
          <a:xfrm>
            <a:off x="3230643" y="1908325"/>
            <a:ext cx="4513169" cy="374361"/>
          </a:xfrm>
          <a:prstGeom prst="roundRect">
            <a:avLst>
              <a:gd name="adj" fmla="val 206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566612B-CA60-404C-9C96-C57A9896C962}"/>
              </a:ext>
            </a:extLst>
          </p:cNvPr>
          <p:cNvSpPr/>
          <p:nvPr/>
        </p:nvSpPr>
        <p:spPr bwMode="auto">
          <a:xfrm>
            <a:off x="2519903" y="1590918"/>
            <a:ext cx="551539" cy="3363020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圆角矩形 5">
            <a:extLst>
              <a:ext uri="{FF2B5EF4-FFF2-40B4-BE49-F238E27FC236}">
                <a16:creationId xmlns:a16="http://schemas.microsoft.com/office/drawing/2014/main" id="{D73A0B73-3E7E-4528-A4B1-BBB66278E906}"/>
              </a:ext>
            </a:extLst>
          </p:cNvPr>
          <p:cNvSpPr/>
          <p:nvPr/>
        </p:nvSpPr>
        <p:spPr>
          <a:xfrm>
            <a:off x="3230643" y="2354649"/>
            <a:ext cx="4513169" cy="374361"/>
          </a:xfrm>
          <a:prstGeom prst="roundRect">
            <a:avLst>
              <a:gd name="adj" fmla="val 252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4E1F2062-74D9-43DA-9284-77920695FC88}"/>
              </a:ext>
            </a:extLst>
          </p:cNvPr>
          <p:cNvSpPr/>
          <p:nvPr/>
        </p:nvSpPr>
        <p:spPr>
          <a:xfrm>
            <a:off x="3230643" y="2820653"/>
            <a:ext cx="4513169" cy="374361"/>
          </a:xfrm>
          <a:prstGeom prst="roundRect">
            <a:avLst>
              <a:gd name="adj" fmla="val 252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圆角矩形 7">
            <a:extLst>
              <a:ext uri="{FF2B5EF4-FFF2-40B4-BE49-F238E27FC236}">
                <a16:creationId xmlns:a16="http://schemas.microsoft.com/office/drawing/2014/main" id="{B3239F65-0EC4-4805-B5D1-C55FCA1ED1D0}"/>
              </a:ext>
            </a:extLst>
          </p:cNvPr>
          <p:cNvSpPr/>
          <p:nvPr/>
        </p:nvSpPr>
        <p:spPr>
          <a:xfrm>
            <a:off x="3230643" y="3292208"/>
            <a:ext cx="4513169" cy="374361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A4552C28-E8CE-49F2-B307-0826BC2FE56E}"/>
              </a:ext>
            </a:extLst>
          </p:cNvPr>
          <p:cNvSpPr txBox="1"/>
          <p:nvPr/>
        </p:nvSpPr>
        <p:spPr>
          <a:xfrm>
            <a:off x="3551581" y="1948430"/>
            <a:ext cx="4692827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WG2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涉密信息系统安全保密标准化工作组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4DD3B35E-B7A1-4B17-9ED9-C90E01C13229}"/>
              </a:ext>
            </a:extLst>
          </p:cNvPr>
          <p:cNvSpPr txBox="1"/>
          <p:nvPr/>
        </p:nvSpPr>
        <p:spPr>
          <a:xfrm>
            <a:off x="3551581" y="2390132"/>
            <a:ext cx="3787133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</a:rPr>
              <a:t>WG3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密码技术标准工作组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DC5C926A-A4E8-4D06-A7B5-002CB717A635}"/>
              </a:ext>
            </a:extLst>
          </p:cNvPr>
          <p:cNvSpPr txBox="1"/>
          <p:nvPr/>
        </p:nvSpPr>
        <p:spPr>
          <a:xfrm>
            <a:off x="3551581" y="2856135"/>
            <a:ext cx="3787133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</a:rPr>
              <a:t>WG4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鉴别与授权标准工作组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19330552-5AFC-492A-8607-0B1280D78D05}"/>
              </a:ext>
            </a:extLst>
          </p:cNvPr>
          <p:cNvSpPr txBox="1"/>
          <p:nvPr/>
        </p:nvSpPr>
        <p:spPr>
          <a:xfrm>
            <a:off x="3551581" y="3328216"/>
            <a:ext cx="3787133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</a:rPr>
              <a:t>WG5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信息安全评估标准工作组</a:t>
            </a:r>
          </a:p>
        </p:txBody>
      </p:sp>
      <p:sp>
        <p:nvSpPr>
          <p:cNvPr id="18" name="圆角矩形 12">
            <a:extLst>
              <a:ext uri="{FF2B5EF4-FFF2-40B4-BE49-F238E27FC236}">
                <a16:creationId xmlns:a16="http://schemas.microsoft.com/office/drawing/2014/main" id="{18FAD3E4-0AD9-4F28-9AF9-6A21A394F25C}"/>
              </a:ext>
            </a:extLst>
          </p:cNvPr>
          <p:cNvSpPr/>
          <p:nvPr/>
        </p:nvSpPr>
        <p:spPr>
          <a:xfrm>
            <a:off x="3242219" y="3761062"/>
            <a:ext cx="4513169" cy="374361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232C1C2-1CD7-4FD0-81C5-A92F7F64EDA0}"/>
              </a:ext>
            </a:extLst>
          </p:cNvPr>
          <p:cNvSpPr txBox="1"/>
          <p:nvPr/>
        </p:nvSpPr>
        <p:spPr>
          <a:xfrm>
            <a:off x="3551000" y="3810227"/>
            <a:ext cx="3787133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WG6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通信安全标准工作组</a:t>
            </a:r>
          </a:p>
        </p:txBody>
      </p:sp>
      <p:sp>
        <p:nvSpPr>
          <p:cNvPr id="20" name="圆角矩形 14">
            <a:extLst>
              <a:ext uri="{FF2B5EF4-FFF2-40B4-BE49-F238E27FC236}">
                <a16:creationId xmlns:a16="http://schemas.microsoft.com/office/drawing/2014/main" id="{FB31635F-1AC6-4AAC-A033-3DF560201EC6}"/>
              </a:ext>
            </a:extLst>
          </p:cNvPr>
          <p:cNvSpPr/>
          <p:nvPr/>
        </p:nvSpPr>
        <p:spPr>
          <a:xfrm>
            <a:off x="3242160" y="1450975"/>
            <a:ext cx="4513169" cy="374361"/>
          </a:xfrm>
          <a:prstGeom prst="roundRect">
            <a:avLst>
              <a:gd name="adj" fmla="val 206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圆角矩形 16">
            <a:extLst>
              <a:ext uri="{FF2B5EF4-FFF2-40B4-BE49-F238E27FC236}">
                <a16:creationId xmlns:a16="http://schemas.microsoft.com/office/drawing/2014/main" id="{0C3D70AB-6BE8-472A-AA29-508F88EC0952}"/>
              </a:ext>
            </a:extLst>
          </p:cNvPr>
          <p:cNvSpPr/>
          <p:nvPr/>
        </p:nvSpPr>
        <p:spPr>
          <a:xfrm>
            <a:off x="3242219" y="4222095"/>
            <a:ext cx="4513169" cy="374361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圆角矩形 17">
            <a:extLst>
              <a:ext uri="{FF2B5EF4-FFF2-40B4-BE49-F238E27FC236}">
                <a16:creationId xmlns:a16="http://schemas.microsoft.com/office/drawing/2014/main" id="{78E18A5F-1FD8-4379-B931-7580C6F74F4E}"/>
              </a:ext>
            </a:extLst>
          </p:cNvPr>
          <p:cNvSpPr/>
          <p:nvPr/>
        </p:nvSpPr>
        <p:spPr>
          <a:xfrm>
            <a:off x="3242219" y="4697865"/>
            <a:ext cx="4513169" cy="374361"/>
          </a:xfrm>
          <a:prstGeom prst="roundRect">
            <a:avLst>
              <a:gd name="adj" fmla="val 268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89CC030B-973D-42C8-919B-3913EE391A1E}"/>
              </a:ext>
            </a:extLst>
          </p:cNvPr>
          <p:cNvSpPr txBox="1"/>
          <p:nvPr/>
        </p:nvSpPr>
        <p:spPr>
          <a:xfrm>
            <a:off x="3551000" y="4340206"/>
            <a:ext cx="3787133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WG7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信息安全管理标准工作组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8251F9D8-BE44-4693-83AD-D4EC383E8863}"/>
              </a:ext>
            </a:extLst>
          </p:cNvPr>
          <p:cNvSpPr txBox="1"/>
          <p:nvPr/>
        </p:nvSpPr>
        <p:spPr>
          <a:xfrm>
            <a:off x="3551581" y="4815528"/>
            <a:ext cx="3787133" cy="166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SWG-BDS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大数据安全标准特别工作组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75CCE0A5-12E7-4BBF-A266-E4F046F4E775}"/>
              </a:ext>
            </a:extLst>
          </p:cNvPr>
          <p:cNvSpPr txBox="1"/>
          <p:nvPr/>
        </p:nvSpPr>
        <p:spPr>
          <a:xfrm>
            <a:off x="3551581" y="1490554"/>
            <a:ext cx="4192232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WG1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信息安全标准体系与协调工作组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43F483E-E668-4B31-B933-1AE617DF57BF}"/>
              </a:ext>
            </a:extLst>
          </p:cNvPr>
          <p:cNvCxnSpPr>
            <a:cxnSpLocks/>
            <a:stCxn id="7" idx="16"/>
            <a:endCxn id="10" idx="20"/>
          </p:cNvCxnSpPr>
          <p:nvPr/>
        </p:nvCxnSpPr>
        <p:spPr>
          <a:xfrm>
            <a:off x="1595870" y="3254303"/>
            <a:ext cx="1014296" cy="1662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78E7B59-D393-4DE9-A08A-5EE0E8840CB6}"/>
              </a:ext>
            </a:extLst>
          </p:cNvPr>
          <p:cNvCxnSpPr/>
          <p:nvPr/>
        </p:nvCxnSpPr>
        <p:spPr>
          <a:xfrm>
            <a:off x="2051720" y="2931602"/>
            <a:ext cx="0" cy="28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A34A376-C50E-42D1-BF75-37591DFB00FE}"/>
              </a:ext>
            </a:extLst>
          </p:cNvPr>
          <p:cNvSpPr/>
          <p:nvPr/>
        </p:nvSpPr>
        <p:spPr>
          <a:xfrm>
            <a:off x="1943836" y="2250580"/>
            <a:ext cx="202422" cy="681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/>
              <a:t>秘书处</a:t>
            </a:r>
          </a:p>
        </p:txBody>
      </p:sp>
    </p:spTree>
    <p:extLst>
      <p:ext uri="{BB962C8B-B14F-4D97-AF65-F5344CB8AC3E}">
        <p14:creationId xmlns:p14="http://schemas.microsoft.com/office/powerpoint/2010/main" val="323054860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6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我国的标准化组织</a:t>
            </a:r>
          </a:p>
        </p:txBody>
      </p:sp>
      <p:sp>
        <p:nvSpPr>
          <p:cNvPr id="6" name="TextBox 38">
            <a:extLst>
              <a:ext uri="{FF2B5EF4-FFF2-40B4-BE49-F238E27FC236}">
                <a16:creationId xmlns:a16="http://schemas.microsoft.com/office/drawing/2014/main" id="{160059C4-288B-4FE9-80C4-AA9ECA5888C6}"/>
              </a:ext>
            </a:extLst>
          </p:cNvPr>
          <p:cNvSpPr txBox="1"/>
          <p:nvPr/>
        </p:nvSpPr>
        <p:spPr>
          <a:xfrm>
            <a:off x="683568" y="843558"/>
            <a:ext cx="7920880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密码行业标准化技术委员会</a:t>
            </a:r>
            <a:endParaRPr 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Placeholder 59">
            <a:extLst>
              <a:ext uri="{FF2B5EF4-FFF2-40B4-BE49-F238E27FC236}">
                <a16:creationId xmlns:a16="http://schemas.microsoft.com/office/drawing/2014/main" id="{3144AFA7-BF19-4665-B40E-15F08B64BCF5}"/>
              </a:ext>
            </a:extLst>
          </p:cNvPr>
          <p:cNvSpPr txBox="1"/>
          <p:nvPr/>
        </p:nvSpPr>
        <p:spPr>
          <a:xfrm>
            <a:off x="996315" y="1450975"/>
            <a:ext cx="6883400" cy="320802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DE7B4A7-47B4-46F6-91AE-C42368FCE303}"/>
              </a:ext>
            </a:extLst>
          </p:cNvPr>
          <p:cNvSpPr/>
          <p:nvPr/>
        </p:nvSpPr>
        <p:spPr bwMode="auto">
          <a:xfrm>
            <a:off x="799802" y="2165923"/>
            <a:ext cx="1200334" cy="110579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A2F6A84D-7163-44D2-9B28-E5A6F14D2656}"/>
              </a:ext>
            </a:extLst>
          </p:cNvPr>
          <p:cNvSpPr txBox="1"/>
          <p:nvPr/>
        </p:nvSpPr>
        <p:spPr>
          <a:xfrm>
            <a:off x="974426" y="2361700"/>
            <a:ext cx="90549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/>
              <a:t>密标委</a:t>
            </a:r>
          </a:p>
        </p:txBody>
      </p:sp>
      <p:sp>
        <p:nvSpPr>
          <p:cNvPr id="9" name="圆角矩形 3">
            <a:extLst>
              <a:ext uri="{FF2B5EF4-FFF2-40B4-BE49-F238E27FC236}">
                <a16:creationId xmlns:a16="http://schemas.microsoft.com/office/drawing/2014/main" id="{3CFAAD9A-69B1-4851-A043-F520BA7FA818}"/>
              </a:ext>
            </a:extLst>
          </p:cNvPr>
          <p:cNvSpPr/>
          <p:nvPr/>
        </p:nvSpPr>
        <p:spPr>
          <a:xfrm>
            <a:off x="3590683" y="2295474"/>
            <a:ext cx="4513169" cy="374361"/>
          </a:xfrm>
          <a:prstGeom prst="roundRect">
            <a:avLst>
              <a:gd name="adj" fmla="val 206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72CD99B-0BED-471E-BC6A-B129985C7AE2}"/>
              </a:ext>
            </a:extLst>
          </p:cNvPr>
          <p:cNvSpPr/>
          <p:nvPr/>
        </p:nvSpPr>
        <p:spPr bwMode="auto">
          <a:xfrm>
            <a:off x="2979581" y="1707654"/>
            <a:ext cx="551539" cy="2022336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圆角矩形 5">
            <a:extLst>
              <a:ext uri="{FF2B5EF4-FFF2-40B4-BE49-F238E27FC236}">
                <a16:creationId xmlns:a16="http://schemas.microsoft.com/office/drawing/2014/main" id="{50CFBDE4-9D88-478F-8674-6E83086D3656}"/>
              </a:ext>
            </a:extLst>
          </p:cNvPr>
          <p:cNvSpPr/>
          <p:nvPr/>
        </p:nvSpPr>
        <p:spPr>
          <a:xfrm>
            <a:off x="3590683" y="2741798"/>
            <a:ext cx="4513169" cy="374361"/>
          </a:xfrm>
          <a:prstGeom prst="roundRect">
            <a:avLst>
              <a:gd name="adj" fmla="val 252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DC61E886-7A69-4F4D-9884-83DD2D47BBAC}"/>
              </a:ext>
            </a:extLst>
          </p:cNvPr>
          <p:cNvSpPr/>
          <p:nvPr/>
        </p:nvSpPr>
        <p:spPr>
          <a:xfrm>
            <a:off x="3590683" y="3207802"/>
            <a:ext cx="4513169" cy="374361"/>
          </a:xfrm>
          <a:prstGeom prst="roundRect">
            <a:avLst>
              <a:gd name="adj" fmla="val 252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E1F88DB8-CB09-40A8-83B3-BBBAB6F14C23}"/>
              </a:ext>
            </a:extLst>
          </p:cNvPr>
          <p:cNvSpPr txBox="1"/>
          <p:nvPr/>
        </p:nvSpPr>
        <p:spPr>
          <a:xfrm>
            <a:off x="3911621" y="2335579"/>
            <a:ext cx="4692827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基础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EC1CF15C-7C9D-4178-AC3B-F3FDD3A9A74B}"/>
              </a:ext>
            </a:extLst>
          </p:cNvPr>
          <p:cNvSpPr txBox="1"/>
          <p:nvPr/>
        </p:nvSpPr>
        <p:spPr>
          <a:xfrm>
            <a:off x="3911621" y="2777281"/>
            <a:ext cx="3787133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应用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C4E0A22E-A883-44B9-8BD6-D0CB1CE68753}"/>
              </a:ext>
            </a:extLst>
          </p:cNvPr>
          <p:cNvSpPr txBox="1"/>
          <p:nvPr/>
        </p:nvSpPr>
        <p:spPr>
          <a:xfrm>
            <a:off x="3911621" y="3243284"/>
            <a:ext cx="3787133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评测</a:t>
            </a:r>
          </a:p>
        </p:txBody>
      </p:sp>
      <p:sp>
        <p:nvSpPr>
          <p:cNvPr id="20" name="圆角矩形 14">
            <a:extLst>
              <a:ext uri="{FF2B5EF4-FFF2-40B4-BE49-F238E27FC236}">
                <a16:creationId xmlns:a16="http://schemas.microsoft.com/office/drawing/2014/main" id="{C367AB23-1660-47F1-9649-B6C4C3A86AA8}"/>
              </a:ext>
            </a:extLst>
          </p:cNvPr>
          <p:cNvSpPr/>
          <p:nvPr/>
        </p:nvSpPr>
        <p:spPr>
          <a:xfrm>
            <a:off x="3602200" y="1838124"/>
            <a:ext cx="4513169" cy="374361"/>
          </a:xfrm>
          <a:prstGeom prst="roundRect">
            <a:avLst>
              <a:gd name="adj" fmla="val 206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289D0E75-4B57-47DC-A942-F13F8480B338}"/>
              </a:ext>
            </a:extLst>
          </p:cNvPr>
          <p:cNvSpPr txBox="1"/>
          <p:nvPr/>
        </p:nvSpPr>
        <p:spPr>
          <a:xfrm>
            <a:off x="3911621" y="1877703"/>
            <a:ext cx="4192232" cy="288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总体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60AA728-D38E-4F5F-AB66-2483935EB1A9}"/>
              </a:ext>
            </a:extLst>
          </p:cNvPr>
          <p:cNvCxnSpPr>
            <a:cxnSpLocks/>
            <a:stCxn id="7" idx="16"/>
            <a:endCxn id="10" idx="20"/>
          </p:cNvCxnSpPr>
          <p:nvPr/>
        </p:nvCxnSpPr>
        <p:spPr>
          <a:xfrm flipV="1">
            <a:off x="2000136" y="2717919"/>
            <a:ext cx="1069708" cy="90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050A98E3-7968-4F3A-9ACF-27C1F1FD4BDE}"/>
              </a:ext>
            </a:extLst>
          </p:cNvPr>
          <p:cNvCxnSpPr/>
          <p:nvPr/>
        </p:nvCxnSpPr>
        <p:spPr>
          <a:xfrm>
            <a:off x="2455986" y="2396122"/>
            <a:ext cx="0" cy="288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55F3842-D0ED-45BE-AC9F-85095016C283}"/>
              </a:ext>
            </a:extLst>
          </p:cNvPr>
          <p:cNvSpPr/>
          <p:nvPr/>
        </p:nvSpPr>
        <p:spPr>
          <a:xfrm>
            <a:off x="2348102" y="1715100"/>
            <a:ext cx="202422" cy="681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400" dirty="0"/>
              <a:t>秘书处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DCB65B16-15BD-40BA-982A-3D385A76F0AA}"/>
              </a:ext>
            </a:extLst>
          </p:cNvPr>
          <p:cNvSpPr txBox="1"/>
          <p:nvPr/>
        </p:nvSpPr>
        <p:spPr>
          <a:xfrm>
            <a:off x="477575" y="3894061"/>
            <a:ext cx="7920880" cy="990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主要从事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密码技术、产品、系统和管理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等方面的标准化工作。</a:t>
            </a:r>
            <a:endParaRPr 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025662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/>
      <p:bldP spid="5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我国的标准化组织</a:t>
            </a:r>
          </a:p>
        </p:txBody>
      </p:sp>
      <p:sp>
        <p:nvSpPr>
          <p:cNvPr id="6" name="TextBox 38">
            <a:extLst>
              <a:ext uri="{FF2B5EF4-FFF2-40B4-BE49-F238E27FC236}">
                <a16:creationId xmlns:a16="http://schemas.microsoft.com/office/drawing/2014/main" id="{160059C4-288B-4FE9-80C4-AA9ECA5888C6}"/>
              </a:ext>
            </a:extLst>
          </p:cNvPr>
          <p:cNvSpPr txBox="1"/>
          <p:nvPr/>
        </p:nvSpPr>
        <p:spPr>
          <a:xfrm>
            <a:off x="600934" y="1098563"/>
            <a:ext cx="7942131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中国密码学会</a:t>
            </a:r>
            <a:endParaRPr 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30B743-4DA4-412C-B756-0DC645ED2EC4}"/>
              </a:ext>
            </a:extLst>
          </p:cNvPr>
          <p:cNvSpPr txBox="1"/>
          <p:nvPr/>
        </p:nvSpPr>
        <p:spPr>
          <a:xfrm>
            <a:off x="565290" y="20389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主管单位：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管理局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5305F3-36CB-4763-9443-51C201F36E60}"/>
              </a:ext>
            </a:extLst>
          </p:cNvPr>
          <p:cNvSpPr txBox="1"/>
          <p:nvPr/>
        </p:nvSpPr>
        <p:spPr>
          <a:xfrm>
            <a:off x="532574" y="2723330"/>
            <a:ext cx="4068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3C3C3C"/>
                </a:solidFill>
                <a:effectLst/>
                <a:latin typeface="仿宋_GB2312"/>
                <a:ea typeface="微软雅黑" panose="020B0503020204020204" pitchFamily="34" charset="-122"/>
              </a:rPr>
              <a:t>期刊：</a:t>
            </a:r>
            <a:r>
              <a:rPr lang="en-US" altLang="zh-CN" b="1" i="0" dirty="0">
                <a:solidFill>
                  <a:srgbClr val="3C3C3C"/>
                </a:solidFill>
                <a:effectLst/>
                <a:latin typeface="仿宋_GB2312"/>
                <a:ea typeface="微软雅黑" panose="020B0503020204020204" pitchFamily="34" charset="-122"/>
              </a:rPr>
              <a:t>2013</a:t>
            </a:r>
            <a:r>
              <a:rPr lang="zh-CN" altLang="en-US" b="1" i="0" dirty="0">
                <a:solidFill>
                  <a:srgbClr val="3C3C3C"/>
                </a:solidFill>
                <a:effectLst/>
                <a:latin typeface="仿宋_GB2312"/>
                <a:ea typeface="微软雅黑" panose="020B0503020204020204" pitchFamily="34" charset="-122"/>
              </a:rPr>
              <a:t>年，经国家新闻出版广电总局批准，学会创办了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仿宋_GB2312"/>
                <a:ea typeface="微软雅黑" panose="020B0503020204020204" pitchFamily="34" charset="-122"/>
              </a:rPr>
              <a:t>《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仿宋_GB2312"/>
                <a:ea typeface="微软雅黑" panose="020B0503020204020204" pitchFamily="34" charset="-122"/>
              </a:rPr>
              <a:t>密码学报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仿宋_GB2312"/>
                <a:ea typeface="微软雅黑" panose="020B0503020204020204" pitchFamily="34" charset="-122"/>
              </a:rPr>
              <a:t>》</a:t>
            </a:r>
            <a:endParaRPr lang="zh-CN" altLang="en-US" b="1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8E36F4-8F9A-4B67-999D-CFA3E6D8A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54" y="771550"/>
            <a:ext cx="4209040" cy="411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49599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0451" y="1930936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73323" y="239260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商用密码应用技术体系</a:t>
            </a: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81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/>
          <p:nvPr/>
        </p:nvSpPr>
        <p:spPr>
          <a:xfrm>
            <a:off x="857880" y="200199"/>
            <a:ext cx="241797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商用密码应用技术体系</a:t>
            </a:r>
          </a:p>
        </p:txBody>
      </p:sp>
      <p:sp>
        <p:nvSpPr>
          <p:cNvPr id="6" name="TextBox 38">
            <a:extLst>
              <a:ext uri="{FF2B5EF4-FFF2-40B4-BE49-F238E27FC236}">
                <a16:creationId xmlns:a16="http://schemas.microsoft.com/office/drawing/2014/main" id="{160059C4-288B-4FE9-80C4-AA9ECA5888C6}"/>
              </a:ext>
            </a:extLst>
          </p:cNvPr>
          <p:cNvSpPr txBox="1"/>
          <p:nvPr/>
        </p:nvSpPr>
        <p:spPr>
          <a:xfrm>
            <a:off x="602828" y="1611185"/>
            <a:ext cx="4833267" cy="2184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密码技术是实现内生安全的核心和基础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整体贯穿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：硬件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平台、操作系统、应用服务器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中间件平台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、业务应用系统各个层次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、密码技术应用需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从系统规划设计开始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，尽量满足各个层次的密码安全设计要求</a:t>
            </a:r>
            <a:endParaRPr 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1AE3E5-0CFC-45F7-9B45-1BAEC9E5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87" y="1212090"/>
            <a:ext cx="3635510" cy="2952327"/>
          </a:xfrm>
          <a:prstGeom prst="rect">
            <a:avLst/>
          </a:prstGeom>
        </p:spPr>
      </p:pic>
      <p:sp>
        <p:nvSpPr>
          <p:cNvPr id="7" name="TextBox 38">
            <a:extLst>
              <a:ext uri="{FF2B5EF4-FFF2-40B4-BE49-F238E27FC236}">
                <a16:creationId xmlns:a16="http://schemas.microsoft.com/office/drawing/2014/main" id="{57A1B5EE-0F5A-41D2-B86B-8FFFF34491FA}"/>
              </a:ext>
            </a:extLst>
          </p:cNvPr>
          <p:cNvSpPr txBox="1"/>
          <p:nvPr/>
        </p:nvSpPr>
        <p:spPr>
          <a:xfrm>
            <a:off x="602829" y="987574"/>
            <a:ext cx="4392488" cy="405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密码技术特征：</a:t>
            </a:r>
            <a:endParaRPr 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851818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/>
          <p:nvPr/>
        </p:nvSpPr>
        <p:spPr>
          <a:xfrm>
            <a:off x="857880" y="200199"/>
            <a:ext cx="241797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商用密码应用技术体系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0CFF8D-2833-42EF-9A81-16E2EE1828AF}"/>
              </a:ext>
            </a:extLst>
          </p:cNvPr>
          <p:cNvGrpSpPr/>
          <p:nvPr/>
        </p:nvGrpSpPr>
        <p:grpSpPr>
          <a:xfrm>
            <a:off x="3647316" y="1165240"/>
            <a:ext cx="2880085" cy="645054"/>
            <a:chOff x="2868129" y="1165240"/>
            <a:chExt cx="2880085" cy="645054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B8E22BE9-E750-4CE1-8379-B7BE905F9BEB}"/>
                </a:ext>
              </a:extLst>
            </p:cNvPr>
            <p:cNvGrpSpPr/>
            <p:nvPr/>
          </p:nvGrpSpPr>
          <p:grpSpPr>
            <a:xfrm>
              <a:off x="2868129" y="1165240"/>
              <a:ext cx="2880085" cy="645054"/>
              <a:chOff x="6772654" y="2152648"/>
              <a:chExt cx="3840113" cy="860072"/>
            </a:xfrm>
          </p:grpSpPr>
          <p:sp>
            <p:nvSpPr>
              <p:cNvPr id="12" name="Shape 539">
                <a:extLst>
                  <a:ext uri="{FF2B5EF4-FFF2-40B4-BE49-F238E27FC236}">
                    <a16:creationId xmlns:a16="http://schemas.microsoft.com/office/drawing/2014/main" id="{E07CA068-FF4F-43AA-9EB8-30224A09D9B7}"/>
                  </a:ext>
                </a:extLst>
              </p:cNvPr>
              <p:cNvSpPr/>
              <p:nvPr/>
            </p:nvSpPr>
            <p:spPr>
              <a:xfrm>
                <a:off x="7289045" y="2152648"/>
                <a:ext cx="3323722" cy="6443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Shape 540">
                <a:extLst>
                  <a:ext uri="{FF2B5EF4-FFF2-40B4-BE49-F238E27FC236}">
                    <a16:creationId xmlns:a16="http://schemas.microsoft.com/office/drawing/2014/main" id="{0A3AD1AB-0ECB-4813-AA83-B588CB060EA2}"/>
                  </a:ext>
                </a:extLst>
              </p:cNvPr>
              <p:cNvSpPr/>
              <p:nvPr/>
            </p:nvSpPr>
            <p:spPr>
              <a:xfrm>
                <a:off x="6772654" y="2152648"/>
                <a:ext cx="516147" cy="86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9997"/>
                    </a:lnTo>
                    <a:lnTo>
                      <a:pt x="2792" y="21600"/>
                    </a:lnTo>
                    <a:lnTo>
                      <a:pt x="21600" y="16183"/>
                    </a:lnTo>
                    <a:cubicBezTo>
                      <a:pt x="21600" y="16183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Shape 568">
              <a:extLst>
                <a:ext uri="{FF2B5EF4-FFF2-40B4-BE49-F238E27FC236}">
                  <a16:creationId xmlns:a16="http://schemas.microsoft.com/office/drawing/2014/main" id="{4723D56E-47D2-433D-AE4D-A762FA1F150C}"/>
                </a:ext>
              </a:extLst>
            </p:cNvPr>
            <p:cNvSpPr/>
            <p:nvPr/>
          </p:nvSpPr>
          <p:spPr>
            <a:xfrm>
              <a:off x="5448997" y="1351468"/>
              <a:ext cx="147920" cy="14016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 Placeholder 12">
              <a:extLst>
                <a:ext uri="{FF2B5EF4-FFF2-40B4-BE49-F238E27FC236}">
                  <a16:creationId xmlns:a16="http://schemas.microsoft.com/office/drawing/2014/main" id="{174FE407-41FB-4F40-AF56-5DA24A74BD9D}"/>
                </a:ext>
              </a:extLst>
            </p:cNvPr>
            <p:cNvSpPr txBox="1"/>
            <p:nvPr/>
          </p:nvSpPr>
          <p:spPr>
            <a:xfrm>
              <a:off x="3561821" y="1270763"/>
              <a:ext cx="1959184" cy="287177"/>
            </a:xfrm>
            <a:prstGeom prst="rect">
              <a:avLst/>
            </a:prstGeom>
          </p:spPr>
          <p:txBody>
            <a:bodyPr lIns="0" rIns="0">
              <a:normAutofit/>
            </a:bodyPr>
            <a:lstStyle>
              <a:lvl1pPr marL="0" indent="0" algn="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400" b="0" kern="1200" baseline="0">
                  <a:solidFill>
                    <a:schemeClr val="accent1"/>
                  </a:solidFill>
                  <a:latin typeface="U.S. 101" pitchFamily="2" charset="0"/>
                  <a:ea typeface="Roboto" panose="02000000000000000000" pitchFamily="2" charset="0"/>
                  <a:cs typeface="+mn-cs"/>
                </a:defRPr>
              </a:lvl1pPr>
              <a:lvl2pPr marL="3429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身份认证和身份鉴别</a:t>
              </a:r>
              <a:endParaRPr 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B7AB596-C60F-41AB-B04E-36CCB9E86C61}"/>
              </a:ext>
            </a:extLst>
          </p:cNvPr>
          <p:cNvGrpSpPr/>
          <p:nvPr/>
        </p:nvGrpSpPr>
        <p:grpSpPr>
          <a:xfrm>
            <a:off x="3625020" y="3262536"/>
            <a:ext cx="2902381" cy="645054"/>
            <a:chOff x="2781055" y="3262536"/>
            <a:chExt cx="2902381" cy="645054"/>
          </a:xfrm>
        </p:grpSpPr>
        <p:grpSp>
          <p:nvGrpSpPr>
            <p:cNvPr id="17" name="Group 21">
              <a:extLst>
                <a:ext uri="{FF2B5EF4-FFF2-40B4-BE49-F238E27FC236}">
                  <a16:creationId xmlns:a16="http://schemas.microsoft.com/office/drawing/2014/main" id="{7A0AF5DB-BE12-470F-A831-FE9935E7AE9C}"/>
                </a:ext>
              </a:extLst>
            </p:cNvPr>
            <p:cNvGrpSpPr/>
            <p:nvPr/>
          </p:nvGrpSpPr>
          <p:grpSpPr>
            <a:xfrm>
              <a:off x="2781055" y="3262536"/>
              <a:ext cx="2902381" cy="645054"/>
              <a:chOff x="6760059" y="4457519"/>
              <a:chExt cx="3869841" cy="860072"/>
            </a:xfrm>
          </p:grpSpPr>
          <p:sp>
            <p:nvSpPr>
              <p:cNvPr id="18" name="Shape 545">
                <a:extLst>
                  <a:ext uri="{FF2B5EF4-FFF2-40B4-BE49-F238E27FC236}">
                    <a16:creationId xmlns:a16="http://schemas.microsoft.com/office/drawing/2014/main" id="{43A4B590-DA76-4CA3-A311-C1E4D8EB3980}"/>
                  </a:ext>
                </a:extLst>
              </p:cNvPr>
              <p:cNvSpPr/>
              <p:nvPr/>
            </p:nvSpPr>
            <p:spPr>
              <a:xfrm>
                <a:off x="7276450" y="4671632"/>
                <a:ext cx="3353450" cy="644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Shape 546">
                <a:extLst>
                  <a:ext uri="{FF2B5EF4-FFF2-40B4-BE49-F238E27FC236}">
                    <a16:creationId xmlns:a16="http://schemas.microsoft.com/office/drawing/2014/main" id="{ECE94580-6DF4-46CA-97E0-B4DE3FBA12E5}"/>
                  </a:ext>
                </a:extLst>
              </p:cNvPr>
              <p:cNvSpPr/>
              <p:nvPr/>
            </p:nvSpPr>
            <p:spPr>
              <a:xfrm>
                <a:off x="6760059" y="4457519"/>
                <a:ext cx="516158" cy="860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1603"/>
                    </a:lnTo>
                    <a:lnTo>
                      <a:pt x="2791" y="0"/>
                    </a:lnTo>
                    <a:lnTo>
                      <a:pt x="21600" y="5417"/>
                    </a:lnTo>
                    <a:cubicBezTo>
                      <a:pt x="21600" y="5417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7" name="Shape 576">
              <a:extLst>
                <a:ext uri="{FF2B5EF4-FFF2-40B4-BE49-F238E27FC236}">
                  <a16:creationId xmlns:a16="http://schemas.microsoft.com/office/drawing/2014/main" id="{92EC08FC-8321-4256-94D2-2908974FCCEB}"/>
                </a:ext>
              </a:extLst>
            </p:cNvPr>
            <p:cNvSpPr/>
            <p:nvPr/>
          </p:nvSpPr>
          <p:spPr>
            <a:xfrm>
              <a:off x="5365942" y="3608605"/>
              <a:ext cx="147920" cy="14016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9E32C9C-FD04-4393-A2E5-E246773BEE94}"/>
              </a:ext>
            </a:extLst>
          </p:cNvPr>
          <p:cNvGrpSpPr/>
          <p:nvPr/>
        </p:nvGrpSpPr>
        <p:grpSpPr>
          <a:xfrm>
            <a:off x="3906949" y="1972183"/>
            <a:ext cx="2620452" cy="483288"/>
            <a:chOff x="3203848" y="1851670"/>
            <a:chExt cx="2620452" cy="483288"/>
          </a:xfrm>
        </p:grpSpPr>
        <p:grpSp>
          <p:nvGrpSpPr>
            <p:cNvPr id="38" name="Group 10">
              <a:extLst>
                <a:ext uri="{FF2B5EF4-FFF2-40B4-BE49-F238E27FC236}">
                  <a16:creationId xmlns:a16="http://schemas.microsoft.com/office/drawing/2014/main" id="{5F8C876B-8B73-4D5D-81A4-A13534B23FB5}"/>
                </a:ext>
              </a:extLst>
            </p:cNvPr>
            <p:cNvGrpSpPr/>
            <p:nvPr/>
          </p:nvGrpSpPr>
          <p:grpSpPr>
            <a:xfrm rot="10800000">
              <a:off x="3203848" y="1851670"/>
              <a:ext cx="2620452" cy="483288"/>
              <a:chOff x="1545760" y="3386950"/>
              <a:chExt cx="3493936" cy="644384"/>
            </a:xfrm>
          </p:grpSpPr>
          <p:sp>
            <p:nvSpPr>
              <p:cNvPr id="39" name="Shape 536">
                <a:extLst>
                  <a:ext uri="{FF2B5EF4-FFF2-40B4-BE49-F238E27FC236}">
                    <a16:creationId xmlns:a16="http://schemas.microsoft.com/office/drawing/2014/main" id="{74394454-7778-4E98-92A3-F35DFB376646}"/>
                  </a:ext>
                </a:extLst>
              </p:cNvPr>
              <p:cNvSpPr/>
              <p:nvPr/>
            </p:nvSpPr>
            <p:spPr>
              <a:xfrm>
                <a:off x="4694491" y="3386950"/>
                <a:ext cx="345205" cy="644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9340"/>
                    </a:lnTo>
                    <a:lnTo>
                      <a:pt x="21600" y="13486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Shape 537">
                <a:extLst>
                  <a:ext uri="{FF2B5EF4-FFF2-40B4-BE49-F238E27FC236}">
                    <a16:creationId xmlns:a16="http://schemas.microsoft.com/office/drawing/2014/main" id="{F25FBBCE-B1BC-4450-9015-9C2F097F1FCF}"/>
                  </a:ext>
                </a:extLst>
              </p:cNvPr>
              <p:cNvSpPr/>
              <p:nvPr/>
            </p:nvSpPr>
            <p:spPr>
              <a:xfrm>
                <a:off x="1545760" y="3386950"/>
                <a:ext cx="3151081" cy="644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Text Placeholder 12">
              <a:extLst>
                <a:ext uri="{FF2B5EF4-FFF2-40B4-BE49-F238E27FC236}">
                  <a16:creationId xmlns:a16="http://schemas.microsoft.com/office/drawing/2014/main" id="{70C47027-A938-440C-98CC-5515ED55D690}"/>
                </a:ext>
              </a:extLst>
            </p:cNvPr>
            <p:cNvSpPr txBox="1"/>
            <p:nvPr/>
          </p:nvSpPr>
          <p:spPr>
            <a:xfrm>
              <a:off x="3662702" y="1948036"/>
              <a:ext cx="1704359" cy="287177"/>
            </a:xfrm>
            <a:prstGeom prst="rect">
              <a:avLst/>
            </a:prstGeom>
          </p:spPr>
          <p:txBody>
            <a:bodyPr lIns="0" rIns="0">
              <a:normAutofit/>
            </a:bodyPr>
            <a:lstStyle>
              <a:lvl1pPr marL="0" indent="0" algn="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400" b="0" kern="1200" baseline="0">
                  <a:solidFill>
                    <a:schemeClr val="accent1"/>
                  </a:solidFill>
                  <a:latin typeface="U.S. 101" pitchFamily="2" charset="0"/>
                  <a:ea typeface="Roboto" panose="02000000000000000000" pitchFamily="2" charset="0"/>
                  <a:cs typeface="+mn-cs"/>
                </a:defRPr>
              </a:lvl1pPr>
              <a:lvl2pPr marL="3429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数据的真实性和完整性</a:t>
              </a:r>
              <a:endParaRPr 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Shape 568">
              <a:extLst>
                <a:ext uri="{FF2B5EF4-FFF2-40B4-BE49-F238E27FC236}">
                  <a16:creationId xmlns:a16="http://schemas.microsoft.com/office/drawing/2014/main" id="{58CB8D0D-5D27-4EE8-9D51-8F5D3CEAB0D0}"/>
                </a:ext>
              </a:extLst>
            </p:cNvPr>
            <p:cNvSpPr/>
            <p:nvPr/>
          </p:nvSpPr>
          <p:spPr>
            <a:xfrm>
              <a:off x="5521720" y="2023043"/>
              <a:ext cx="147920" cy="14016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B12C2D3-B2A6-43CB-AA8F-77629277F67C}"/>
              </a:ext>
            </a:extLst>
          </p:cNvPr>
          <p:cNvGrpSpPr/>
          <p:nvPr/>
        </p:nvGrpSpPr>
        <p:grpSpPr>
          <a:xfrm>
            <a:off x="3906949" y="2617360"/>
            <a:ext cx="2620452" cy="1250534"/>
            <a:chOff x="3277154" y="2646321"/>
            <a:chExt cx="2620452" cy="1250534"/>
          </a:xfrm>
        </p:grpSpPr>
        <p:grpSp>
          <p:nvGrpSpPr>
            <p:cNvPr id="42" name="Group 10">
              <a:extLst>
                <a:ext uri="{FF2B5EF4-FFF2-40B4-BE49-F238E27FC236}">
                  <a16:creationId xmlns:a16="http://schemas.microsoft.com/office/drawing/2014/main" id="{E6E2EED2-6078-4A3E-8B51-DA13E9E289C8}"/>
                </a:ext>
              </a:extLst>
            </p:cNvPr>
            <p:cNvGrpSpPr/>
            <p:nvPr/>
          </p:nvGrpSpPr>
          <p:grpSpPr>
            <a:xfrm rot="10800000">
              <a:off x="3277154" y="2646321"/>
              <a:ext cx="2620452" cy="483288"/>
              <a:chOff x="1545760" y="3386950"/>
              <a:chExt cx="3493936" cy="644384"/>
            </a:xfrm>
          </p:grpSpPr>
          <p:sp>
            <p:nvSpPr>
              <p:cNvPr id="43" name="Shape 536">
                <a:extLst>
                  <a:ext uri="{FF2B5EF4-FFF2-40B4-BE49-F238E27FC236}">
                    <a16:creationId xmlns:a16="http://schemas.microsoft.com/office/drawing/2014/main" id="{85C6E2BD-6E2D-4928-BA12-6DEFC704424D}"/>
                  </a:ext>
                </a:extLst>
              </p:cNvPr>
              <p:cNvSpPr/>
              <p:nvPr/>
            </p:nvSpPr>
            <p:spPr>
              <a:xfrm>
                <a:off x="4694491" y="3386950"/>
                <a:ext cx="345205" cy="644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9340"/>
                    </a:lnTo>
                    <a:lnTo>
                      <a:pt x="21600" y="13486"/>
                    </a:lnTo>
                    <a:lnTo>
                      <a:pt x="0" y="21600"/>
                    </a:lnTo>
                    <a:cubicBezTo>
                      <a:pt x="0" y="2160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Shape 537">
                <a:extLst>
                  <a:ext uri="{FF2B5EF4-FFF2-40B4-BE49-F238E27FC236}">
                    <a16:creationId xmlns:a16="http://schemas.microsoft.com/office/drawing/2014/main" id="{FDFE5D68-DFA6-4781-B98A-053BC1E82A9F}"/>
                  </a:ext>
                </a:extLst>
              </p:cNvPr>
              <p:cNvSpPr/>
              <p:nvPr/>
            </p:nvSpPr>
            <p:spPr>
              <a:xfrm>
                <a:off x="1545760" y="3386950"/>
                <a:ext cx="3151081" cy="644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l">
                  <a:spcBef>
                    <a:spcPts val="3375"/>
                  </a:spcBef>
                  <a:defRPr sz="2500">
                    <a:latin typeface="Aller Light"/>
                    <a:ea typeface="Aller Light"/>
                    <a:cs typeface="Aller Light"/>
                    <a:sym typeface="Aller Light"/>
                  </a:defRPr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Text Placeholder 12">
              <a:extLst>
                <a:ext uri="{FF2B5EF4-FFF2-40B4-BE49-F238E27FC236}">
                  <a16:creationId xmlns:a16="http://schemas.microsoft.com/office/drawing/2014/main" id="{4CAC6DC6-E83C-4CD8-A5C6-2709022DB533}"/>
                </a:ext>
              </a:extLst>
            </p:cNvPr>
            <p:cNvSpPr txBox="1"/>
            <p:nvPr/>
          </p:nvSpPr>
          <p:spPr>
            <a:xfrm>
              <a:off x="3725462" y="3609678"/>
              <a:ext cx="1714905" cy="287177"/>
            </a:xfrm>
            <a:prstGeom prst="rect">
              <a:avLst/>
            </a:prstGeom>
          </p:spPr>
          <p:txBody>
            <a:bodyPr lIns="0" rIns="0">
              <a:normAutofit/>
            </a:bodyPr>
            <a:lstStyle>
              <a:lvl1pPr marL="0" indent="0" algn="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400" b="0" kern="1200" baseline="0">
                  <a:solidFill>
                    <a:schemeClr val="accent1"/>
                  </a:solidFill>
                  <a:latin typeface="U.S. 101" pitchFamily="2" charset="0"/>
                  <a:ea typeface="Roboto" panose="02000000000000000000" pitchFamily="2" charset="0"/>
                  <a:cs typeface="+mn-cs"/>
                </a:defRPr>
              </a:lvl1pPr>
              <a:lvl2pPr marL="3429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关键操作的不可否认性</a:t>
              </a:r>
              <a:endParaRPr lang="zh-CN" alt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endParaRPr lang="zh-CN" altLang="en-GB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Shape 568">
              <a:extLst>
                <a:ext uri="{FF2B5EF4-FFF2-40B4-BE49-F238E27FC236}">
                  <a16:creationId xmlns:a16="http://schemas.microsoft.com/office/drawing/2014/main" id="{FD6AD293-8881-4186-A1F9-5B90AADCBEF7}"/>
                </a:ext>
              </a:extLst>
            </p:cNvPr>
            <p:cNvSpPr/>
            <p:nvPr/>
          </p:nvSpPr>
          <p:spPr>
            <a:xfrm>
              <a:off x="5580112" y="2817884"/>
              <a:ext cx="147920" cy="140162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81A4A6F-6A5E-495E-B3E4-CB069A23C38B}"/>
              </a:ext>
            </a:extLst>
          </p:cNvPr>
          <p:cNvSpPr txBox="1"/>
          <p:nvPr/>
        </p:nvSpPr>
        <p:spPr>
          <a:xfrm>
            <a:off x="4403027" y="2721382"/>
            <a:ext cx="1825157" cy="287177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数据的机密性</a:t>
            </a:r>
            <a:endParaRPr lang="zh-CN" altLang="en-GB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GB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D96CD44-4B9B-4CF0-A237-F7F99940CD2B}"/>
              </a:ext>
            </a:extLst>
          </p:cNvPr>
          <p:cNvGrpSpPr/>
          <p:nvPr/>
        </p:nvGrpSpPr>
        <p:grpSpPr>
          <a:xfrm>
            <a:off x="2069997" y="1491630"/>
            <a:ext cx="1997947" cy="1997946"/>
            <a:chOff x="3566899" y="1605909"/>
            <a:chExt cx="1997947" cy="1997946"/>
          </a:xfrm>
        </p:grpSpPr>
        <p:sp>
          <p:nvSpPr>
            <p:cNvPr id="52" name="Shape 551">
              <a:extLst>
                <a:ext uri="{FF2B5EF4-FFF2-40B4-BE49-F238E27FC236}">
                  <a16:creationId xmlns:a16="http://schemas.microsoft.com/office/drawing/2014/main" id="{28983B1B-32EE-4C0D-BAE2-78ACE684573A}"/>
                </a:ext>
              </a:extLst>
            </p:cNvPr>
            <p:cNvSpPr/>
            <p:nvPr/>
          </p:nvSpPr>
          <p:spPr>
            <a:xfrm>
              <a:off x="3566899" y="1605909"/>
              <a:ext cx="1997947" cy="199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l"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2F1E43E6-49C4-4CFF-BB35-014A5E320E63}"/>
                </a:ext>
              </a:extLst>
            </p:cNvPr>
            <p:cNvSpPr/>
            <p:nvPr/>
          </p:nvSpPr>
          <p:spPr>
            <a:xfrm>
              <a:off x="3699991" y="1747171"/>
              <a:ext cx="1728790" cy="17287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密码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作用</a:t>
              </a:r>
              <a:endPara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5169662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/>
          <p:nvPr/>
        </p:nvSpPr>
        <p:spPr>
          <a:xfrm>
            <a:off x="857880" y="200199"/>
            <a:ext cx="241797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商用密码应用技术体系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96F949-96C7-4878-8F30-E77EAF3D1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657051"/>
            <a:ext cx="65627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7569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0451" y="1930936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25722" y="242337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商用密码技术标准</a:t>
            </a: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商用密码技术标准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56A956D-4BD5-4D40-8281-64E93F5EB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818320"/>
            <a:ext cx="4948584" cy="3544129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商用密码技术标准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3DEA12-308E-48D1-90A7-50BF2621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01" y="771550"/>
            <a:ext cx="7713131" cy="390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7242"/>
      </p:ext>
    </p:extLst>
  </p:cSld>
  <p:clrMapOvr>
    <a:masterClrMapping/>
  </p:clrMapOvr>
  <p:transition spd="slow"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611505" y="429260"/>
            <a:ext cx="1209675" cy="49657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GB" sz="1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38572" y="1059582"/>
            <a:ext cx="7649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3B04A431-DE73-4A71-9C15-28C86DDA9494}"/>
              </a:ext>
            </a:extLst>
          </p:cNvPr>
          <p:cNvGrpSpPr/>
          <p:nvPr/>
        </p:nvGrpSpPr>
        <p:grpSpPr>
          <a:xfrm>
            <a:off x="2123729" y="1419622"/>
            <a:ext cx="4536503" cy="489631"/>
            <a:chOff x="2339753" y="1419622"/>
            <a:chExt cx="4536503" cy="489631"/>
          </a:xfrm>
        </p:grpSpPr>
        <p:grpSp>
          <p:nvGrpSpPr>
            <p:cNvPr id="45" name="组合 44"/>
            <p:cNvGrpSpPr/>
            <p:nvPr/>
          </p:nvGrpSpPr>
          <p:grpSpPr>
            <a:xfrm>
              <a:off x="2339753" y="1419622"/>
              <a:ext cx="894259" cy="489631"/>
              <a:chOff x="2215144" y="927951"/>
              <a:chExt cx="1244730" cy="897673"/>
            </a:xfrm>
          </p:grpSpPr>
          <p:sp>
            <p:nvSpPr>
              <p:cNvPr id="46" name="平行四边形 45"/>
              <p:cNvSpPr/>
              <p:nvPr/>
            </p:nvSpPr>
            <p:spPr>
              <a:xfrm>
                <a:off x="2215144" y="982844"/>
                <a:ext cx="1120898" cy="842780"/>
              </a:xfrm>
              <a:prstGeom prst="parallelogram">
                <a:avLst>
                  <a:gd name="adj" fmla="val 4820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Impact" panose="020B0806030902050204" pitchFamily="34" charset="0"/>
                </a:endParaRPr>
              </a:p>
            </p:txBody>
          </p:sp>
          <p:sp>
            <p:nvSpPr>
              <p:cNvPr id="47" name="文本框 9"/>
              <p:cNvSpPr txBox="1"/>
              <p:nvPr/>
            </p:nvSpPr>
            <p:spPr>
              <a:xfrm>
                <a:off x="2393075" y="927951"/>
                <a:ext cx="1066799" cy="816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3019006" y="1432933"/>
              <a:ext cx="3857250" cy="459690"/>
              <a:chOff x="4315150" y="953426"/>
              <a:chExt cx="3857250" cy="540057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4841196" y="1036090"/>
                <a:ext cx="2827147" cy="405833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信息安全法律法规</a:t>
                </a:r>
              </a:p>
            </p:txBody>
          </p:sp>
          <p:sp>
            <p:nvSpPr>
              <p:cNvPr id="62" name="平行四边形 61"/>
              <p:cNvSpPr/>
              <p:nvPr/>
            </p:nvSpPr>
            <p:spPr>
              <a:xfrm>
                <a:off x="4315150" y="953426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B16A862-5535-48BB-9A4C-E7DED05BB047}"/>
              </a:ext>
            </a:extLst>
          </p:cNvPr>
          <p:cNvGrpSpPr/>
          <p:nvPr/>
        </p:nvGrpSpPr>
        <p:grpSpPr>
          <a:xfrm>
            <a:off x="2123729" y="2108057"/>
            <a:ext cx="4536503" cy="504163"/>
            <a:chOff x="2339753" y="2242746"/>
            <a:chExt cx="4536503" cy="504163"/>
          </a:xfrm>
        </p:grpSpPr>
        <p:grpSp>
          <p:nvGrpSpPr>
            <p:cNvPr id="48" name="组合 47"/>
            <p:cNvGrpSpPr/>
            <p:nvPr/>
          </p:nvGrpSpPr>
          <p:grpSpPr>
            <a:xfrm>
              <a:off x="2339753" y="2242746"/>
              <a:ext cx="894259" cy="504163"/>
              <a:chOff x="2215144" y="1952311"/>
              <a:chExt cx="1244730" cy="924318"/>
            </a:xfrm>
          </p:grpSpPr>
          <p:sp>
            <p:nvSpPr>
              <p:cNvPr id="49" name="平行四边形 48"/>
              <p:cNvSpPr/>
              <p:nvPr/>
            </p:nvSpPr>
            <p:spPr>
              <a:xfrm>
                <a:off x="2215144" y="2033848"/>
                <a:ext cx="1120898" cy="842781"/>
              </a:xfrm>
              <a:prstGeom prst="parallelogram">
                <a:avLst>
                  <a:gd name="adj" fmla="val 4820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Impact" panose="020B0806030902050204" pitchFamily="34" charset="0"/>
                </a:endParaRPr>
              </a:p>
            </p:txBody>
          </p:sp>
          <p:sp>
            <p:nvSpPr>
              <p:cNvPr id="50" name="文本框 10"/>
              <p:cNvSpPr txBox="1"/>
              <p:nvPr/>
            </p:nvSpPr>
            <p:spPr>
              <a:xfrm>
                <a:off x="2393075" y="1952311"/>
                <a:ext cx="1066799" cy="816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3019006" y="2270596"/>
              <a:ext cx="3857250" cy="459690"/>
              <a:chOff x="4315150" y="1647579"/>
              <a:chExt cx="3857250" cy="540057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4841196" y="1730243"/>
                <a:ext cx="2827147" cy="405833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信息安全标准化组织</a:t>
                </a:r>
              </a:p>
            </p:txBody>
          </p:sp>
          <p:sp>
            <p:nvSpPr>
              <p:cNvPr id="65" name="平行四边形 64"/>
              <p:cNvSpPr/>
              <p:nvPr/>
            </p:nvSpPr>
            <p:spPr>
              <a:xfrm>
                <a:off x="4315150" y="1647579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EAB23F-B3E4-4174-8749-E41A92DA02FE}"/>
              </a:ext>
            </a:extLst>
          </p:cNvPr>
          <p:cNvGrpSpPr/>
          <p:nvPr/>
        </p:nvGrpSpPr>
        <p:grpSpPr>
          <a:xfrm>
            <a:off x="2123729" y="2811024"/>
            <a:ext cx="4536503" cy="496081"/>
            <a:chOff x="2339753" y="3088104"/>
            <a:chExt cx="4536503" cy="496081"/>
          </a:xfrm>
        </p:grpSpPr>
        <p:grpSp>
          <p:nvGrpSpPr>
            <p:cNvPr id="51" name="组合 50"/>
            <p:cNvGrpSpPr/>
            <p:nvPr/>
          </p:nvGrpSpPr>
          <p:grpSpPr>
            <a:xfrm>
              <a:off x="2339753" y="3088104"/>
              <a:ext cx="894259" cy="496081"/>
              <a:chOff x="2215144" y="3018134"/>
              <a:chExt cx="1244730" cy="909499"/>
            </a:xfrm>
          </p:grpSpPr>
          <p:sp>
            <p:nvSpPr>
              <p:cNvPr id="52" name="平行四边形 51"/>
              <p:cNvSpPr/>
              <p:nvPr/>
            </p:nvSpPr>
            <p:spPr>
              <a:xfrm>
                <a:off x="2215144" y="3084852"/>
                <a:ext cx="1120898" cy="842781"/>
              </a:xfrm>
              <a:prstGeom prst="parallelogram">
                <a:avLst>
                  <a:gd name="adj" fmla="val 4820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Impact" panose="020B0806030902050204" pitchFamily="34" charset="0"/>
                </a:endParaRPr>
              </a:p>
            </p:txBody>
          </p:sp>
          <p:sp>
            <p:nvSpPr>
              <p:cNvPr id="53" name="文本框 11"/>
              <p:cNvSpPr txBox="1"/>
              <p:nvPr/>
            </p:nvSpPr>
            <p:spPr>
              <a:xfrm>
                <a:off x="2393075" y="3018134"/>
                <a:ext cx="1066799" cy="816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3019006" y="3108258"/>
              <a:ext cx="3857250" cy="459690"/>
              <a:chOff x="4315150" y="2341731"/>
              <a:chExt cx="3857250" cy="540057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4841197" y="2424395"/>
                <a:ext cx="2827146" cy="405833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商用密码应用技术体系</a:t>
                </a:r>
              </a:p>
            </p:txBody>
          </p:sp>
          <p:sp>
            <p:nvSpPr>
              <p:cNvPr id="68" name="平行四边形 67"/>
              <p:cNvSpPr/>
              <p:nvPr/>
            </p:nvSpPr>
            <p:spPr>
              <a:xfrm>
                <a:off x="4315150" y="2341731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2937D8F-B753-4612-A3F8-A064172CB3D6}"/>
              </a:ext>
            </a:extLst>
          </p:cNvPr>
          <p:cNvGrpSpPr/>
          <p:nvPr/>
        </p:nvGrpSpPr>
        <p:grpSpPr>
          <a:xfrm>
            <a:off x="2123729" y="4227934"/>
            <a:ext cx="4536503" cy="523220"/>
            <a:chOff x="2250788" y="3835877"/>
            <a:chExt cx="4536503" cy="523220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52E786D-8FEF-4BC1-941B-833EBC44E81A}"/>
                </a:ext>
              </a:extLst>
            </p:cNvPr>
            <p:cNvGrpSpPr/>
            <p:nvPr/>
          </p:nvGrpSpPr>
          <p:grpSpPr>
            <a:xfrm>
              <a:off x="2250788" y="3835877"/>
              <a:ext cx="894259" cy="523220"/>
              <a:chOff x="2215144" y="3018134"/>
              <a:chExt cx="1244730" cy="959255"/>
            </a:xfrm>
          </p:grpSpPr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B462A6B9-EF6F-4D43-86DE-289DD318D0A5}"/>
                  </a:ext>
                </a:extLst>
              </p:cNvPr>
              <p:cNvSpPr/>
              <p:nvPr/>
            </p:nvSpPr>
            <p:spPr>
              <a:xfrm>
                <a:off x="2215144" y="3084852"/>
                <a:ext cx="1120898" cy="842781"/>
              </a:xfrm>
              <a:prstGeom prst="parallelogram">
                <a:avLst>
                  <a:gd name="adj" fmla="val 4820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Impact" panose="020B0806030902050204" pitchFamily="34" charset="0"/>
                </a:endParaRPr>
              </a:p>
            </p:txBody>
          </p:sp>
          <p:sp>
            <p:nvSpPr>
              <p:cNvPr id="24" name="文本框 11">
                <a:extLst>
                  <a:ext uri="{FF2B5EF4-FFF2-40B4-BE49-F238E27FC236}">
                    <a16:creationId xmlns:a16="http://schemas.microsoft.com/office/drawing/2014/main" id="{E094EC1B-C307-4270-90EF-5FA199BC5ECB}"/>
                  </a:ext>
                </a:extLst>
              </p:cNvPr>
              <p:cNvSpPr txBox="1"/>
              <p:nvPr/>
            </p:nvSpPr>
            <p:spPr>
              <a:xfrm>
                <a:off x="2393075" y="3018134"/>
                <a:ext cx="1066799" cy="959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05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E0C7472-3322-4A3F-81D3-2C74C3908667}"/>
                </a:ext>
              </a:extLst>
            </p:cNvPr>
            <p:cNvGrpSpPr/>
            <p:nvPr/>
          </p:nvGrpSpPr>
          <p:grpSpPr>
            <a:xfrm>
              <a:off x="2930041" y="3856031"/>
              <a:ext cx="3857250" cy="459690"/>
              <a:chOff x="4315150" y="2341731"/>
              <a:chExt cx="3857250" cy="54005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C267795-412C-4ECA-83C4-13C3914141C4}"/>
                  </a:ext>
                </a:extLst>
              </p:cNvPr>
              <p:cNvSpPr/>
              <p:nvPr/>
            </p:nvSpPr>
            <p:spPr>
              <a:xfrm>
                <a:off x="4841197" y="2424395"/>
                <a:ext cx="2827146" cy="405833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商用密码产品</a:t>
                </a:r>
              </a:p>
            </p:txBody>
          </p:sp>
          <p:sp>
            <p:nvSpPr>
              <p:cNvPr id="27" name="平行四边形 26">
                <a:extLst>
                  <a:ext uri="{FF2B5EF4-FFF2-40B4-BE49-F238E27FC236}">
                    <a16:creationId xmlns:a16="http://schemas.microsoft.com/office/drawing/2014/main" id="{83AB1C43-9DA7-4C31-AD14-028D5B29F0A2}"/>
                  </a:ext>
                </a:extLst>
              </p:cNvPr>
              <p:cNvSpPr/>
              <p:nvPr/>
            </p:nvSpPr>
            <p:spPr>
              <a:xfrm>
                <a:off x="4315150" y="2341731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1C6559E-722B-4A38-BD64-00044BF3AB74}"/>
              </a:ext>
            </a:extLst>
          </p:cNvPr>
          <p:cNvGrpSpPr/>
          <p:nvPr/>
        </p:nvGrpSpPr>
        <p:grpSpPr>
          <a:xfrm>
            <a:off x="2123729" y="3505909"/>
            <a:ext cx="4536503" cy="523220"/>
            <a:chOff x="2250788" y="3835877"/>
            <a:chExt cx="4536503" cy="523220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D617AC0-1983-4661-A91B-1FCF02EDCB57}"/>
                </a:ext>
              </a:extLst>
            </p:cNvPr>
            <p:cNvGrpSpPr/>
            <p:nvPr/>
          </p:nvGrpSpPr>
          <p:grpSpPr>
            <a:xfrm>
              <a:off x="2250788" y="3835877"/>
              <a:ext cx="894259" cy="523220"/>
              <a:chOff x="2215144" y="3018134"/>
              <a:chExt cx="1244730" cy="959255"/>
            </a:xfrm>
          </p:grpSpPr>
          <p:sp>
            <p:nvSpPr>
              <p:cNvPr id="37" name="平行四边形 36">
                <a:extLst>
                  <a:ext uri="{FF2B5EF4-FFF2-40B4-BE49-F238E27FC236}">
                    <a16:creationId xmlns:a16="http://schemas.microsoft.com/office/drawing/2014/main" id="{86D25A11-5AE6-481A-9C93-E9FB6CA6A095}"/>
                  </a:ext>
                </a:extLst>
              </p:cNvPr>
              <p:cNvSpPr/>
              <p:nvPr/>
            </p:nvSpPr>
            <p:spPr>
              <a:xfrm>
                <a:off x="2215144" y="3084852"/>
                <a:ext cx="1120898" cy="842781"/>
              </a:xfrm>
              <a:prstGeom prst="parallelogram">
                <a:avLst>
                  <a:gd name="adj" fmla="val 4820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latin typeface="Impact" panose="020B0806030902050204" pitchFamily="34" charset="0"/>
                </a:endParaRPr>
              </a:p>
            </p:txBody>
          </p:sp>
          <p:sp>
            <p:nvSpPr>
              <p:cNvPr id="38" name="文本框 11">
                <a:extLst>
                  <a:ext uri="{FF2B5EF4-FFF2-40B4-BE49-F238E27FC236}">
                    <a16:creationId xmlns:a16="http://schemas.microsoft.com/office/drawing/2014/main" id="{BB830AF5-3E80-4F81-984B-D70C58B0C2EC}"/>
                  </a:ext>
                </a:extLst>
              </p:cNvPr>
              <p:cNvSpPr txBox="1"/>
              <p:nvPr/>
            </p:nvSpPr>
            <p:spPr>
              <a:xfrm>
                <a:off x="2393075" y="3018134"/>
                <a:ext cx="1066799" cy="959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D5998EC-AAB0-486B-9FF9-214278A6B7DE}"/>
                </a:ext>
              </a:extLst>
            </p:cNvPr>
            <p:cNvGrpSpPr/>
            <p:nvPr/>
          </p:nvGrpSpPr>
          <p:grpSpPr>
            <a:xfrm>
              <a:off x="2930041" y="3856031"/>
              <a:ext cx="3857250" cy="459690"/>
              <a:chOff x="4315150" y="2341731"/>
              <a:chExt cx="3857250" cy="540057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A170DAA-5425-4EB5-8884-B974A96670D7}"/>
                  </a:ext>
                </a:extLst>
              </p:cNvPr>
              <p:cNvSpPr/>
              <p:nvPr/>
            </p:nvSpPr>
            <p:spPr>
              <a:xfrm>
                <a:off x="4841197" y="2424395"/>
                <a:ext cx="2827146" cy="405833"/>
              </a:xfrm>
              <a:prstGeom prst="rect">
                <a:avLst/>
              </a:prstGeom>
              <a:ln w="15875">
                <a:noFill/>
              </a:ln>
            </p:spPr>
            <p:txBody>
              <a:bodyPr wrap="square" lIns="68580" tIns="34290" rIns="68580" bIns="34290">
                <a:spAutoFit/>
              </a:bodyPr>
              <a:lstStyle/>
              <a:p>
                <a:r>
                  <a:rPr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商用密码技术标准</a:t>
                </a:r>
              </a:p>
            </p:txBody>
          </p:sp>
          <p:sp>
            <p:nvSpPr>
              <p:cNvPr id="36" name="平行四边形 35">
                <a:extLst>
                  <a:ext uri="{FF2B5EF4-FFF2-40B4-BE49-F238E27FC236}">
                    <a16:creationId xmlns:a16="http://schemas.microsoft.com/office/drawing/2014/main" id="{BEFF0C94-F39F-4C7A-97F1-A946E9A61B13}"/>
                  </a:ext>
                </a:extLst>
              </p:cNvPr>
              <p:cNvSpPr/>
              <p:nvPr/>
            </p:nvSpPr>
            <p:spPr>
              <a:xfrm>
                <a:off x="4315150" y="2341731"/>
                <a:ext cx="3857250" cy="540057"/>
              </a:xfrm>
              <a:prstGeom prst="parallelogram">
                <a:avLst>
                  <a:gd name="adj" fmla="val 48207"/>
                </a:avLst>
              </a:prstGeom>
              <a:noFill/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endPara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0451" y="1930936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31840" y="241902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商用密码产品</a:t>
            </a: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9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商用密码产品管理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BE7451B-BCB6-44ED-B71F-A9A982480BF2}"/>
              </a:ext>
            </a:extLst>
          </p:cNvPr>
          <p:cNvSpPr txBox="1"/>
          <p:nvPr/>
        </p:nvSpPr>
        <p:spPr>
          <a:xfrm>
            <a:off x="4611967" y="1552603"/>
            <a:ext cx="4973460" cy="1404156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主管单位：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国家密码管理局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检测单位：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国密算法检测中心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产品证明：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商用密码产品型号证书</a:t>
            </a:r>
          </a:p>
          <a:p>
            <a:pPr algn="l">
              <a:lnSpc>
                <a:spcPct val="150000"/>
              </a:lnSpc>
            </a:pP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73FBD6-12C0-4EFC-A66D-60CBEB468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456" y="2931790"/>
            <a:ext cx="2764016" cy="17281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FEB407-CDB3-4FED-9E15-730358D41A3D}"/>
              </a:ext>
            </a:extLst>
          </p:cNvPr>
          <p:cNvSpPr txBox="1"/>
          <p:nvPr/>
        </p:nvSpPr>
        <p:spPr>
          <a:xfrm>
            <a:off x="613874" y="791938"/>
            <a:ext cx="3557314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许可制度：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生产单位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许可制度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销售单位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许可制度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商用密码产品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许可制度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47D6F3-9771-4263-9476-10BFDA327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6" t="3579" r="451" b="3109"/>
          <a:stretch/>
        </p:blipFill>
        <p:spPr>
          <a:xfrm>
            <a:off x="546916" y="2956759"/>
            <a:ext cx="2584923" cy="17710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73BC9A-A2A1-48FF-B248-CE1F96483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94"/>
          <a:stretch/>
        </p:blipFill>
        <p:spPr>
          <a:xfrm>
            <a:off x="3337956" y="2888819"/>
            <a:ext cx="2584923" cy="17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11402"/>
      </p:ext>
    </p:extLst>
  </p:cSld>
  <p:clrMapOvr>
    <a:masterClrMapping/>
  </p:clrMapOvr>
  <p:transition spd="slow"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商用密码产品列表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12DBA4-C02D-4EFB-87D6-2969A721A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816912"/>
              </p:ext>
            </p:extLst>
          </p:nvPr>
        </p:nvGraphicFramePr>
        <p:xfrm>
          <a:off x="1187624" y="1225749"/>
          <a:ext cx="6768752" cy="3220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751824259"/>
                    </a:ext>
                  </a:extLst>
                </a:gridCol>
                <a:gridCol w="1174703">
                  <a:extLst>
                    <a:ext uri="{9D8B030D-6E8A-4147-A177-3AD203B41FA5}">
                      <a16:colId xmlns:a16="http://schemas.microsoft.com/office/drawing/2014/main" val="2597782309"/>
                    </a:ext>
                  </a:extLst>
                </a:gridCol>
                <a:gridCol w="951638">
                  <a:extLst>
                    <a:ext uri="{9D8B030D-6E8A-4147-A177-3AD203B41FA5}">
                      <a16:colId xmlns:a16="http://schemas.microsoft.com/office/drawing/2014/main" val="2652851770"/>
                    </a:ext>
                  </a:extLst>
                </a:gridCol>
                <a:gridCol w="4282371">
                  <a:extLst>
                    <a:ext uri="{9D8B030D-6E8A-4147-A177-3AD203B41FA5}">
                      <a16:colId xmlns:a16="http://schemas.microsoft.com/office/drawing/2014/main" val="1975849029"/>
                    </a:ext>
                  </a:extLst>
                </a:gridCol>
              </a:tblGrid>
              <a:tr h="362197">
                <a:tc>
                  <a:txBody>
                    <a:bodyPr/>
                    <a:lstStyle/>
                    <a:p>
                      <a:pPr algn="ctr"/>
                      <a:r>
                        <a:rPr lang="zh-CN" sz="1000" kern="100" dirty="0">
                          <a:effectLst/>
                        </a:rPr>
                        <a:t>序号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00" kern="100" dirty="0">
                          <a:effectLst/>
                        </a:rPr>
                        <a:t>密码产品名称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00" kern="100" dirty="0">
                          <a:effectLst/>
                        </a:rPr>
                        <a:t>密码算法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00" kern="100" dirty="0">
                          <a:effectLst/>
                        </a:rPr>
                        <a:t>主要功能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2679651822"/>
                  </a:ext>
                </a:extLst>
              </a:tr>
              <a:tr h="362197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 dirty="0">
                          <a:effectLst/>
                        </a:rPr>
                        <a:t>1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00" dirty="0">
                          <a:effectLst/>
                        </a:rPr>
                        <a:t>电子门禁系统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SM4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00">
                          <a:effectLst/>
                        </a:rPr>
                        <a:t>保证进入机房人员身份真实性，保护物理访问控制身份鉴别信息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1346810260"/>
                  </a:ext>
                </a:extLst>
              </a:tr>
              <a:tr h="261567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2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00" dirty="0">
                          <a:effectLst/>
                        </a:rPr>
                        <a:t>密码机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SM2/SM3/SM4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00" dirty="0">
                          <a:effectLst/>
                        </a:rPr>
                        <a:t>用于密钥产生与存储、密码运算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243945352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3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00">
                          <a:effectLst/>
                        </a:rPr>
                        <a:t>签名验签服务器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SM2/SM3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00">
                          <a:effectLst/>
                        </a:rPr>
                        <a:t>提供数字签名信息的验证功能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333911171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4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00">
                          <a:effectLst/>
                        </a:rPr>
                        <a:t>智能密钥钥匙</a:t>
                      </a:r>
                    </a:p>
                    <a:p>
                      <a:pPr algn="just"/>
                      <a:r>
                        <a:rPr lang="en-US" sz="1000" kern="100">
                          <a:effectLst/>
                        </a:rPr>
                        <a:t>/</a:t>
                      </a:r>
                      <a:r>
                        <a:rPr lang="zh-CN" sz="1000" kern="100">
                          <a:effectLst/>
                        </a:rPr>
                        <a:t>手机盾密码服务平台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SM2/SM3/SM4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00" dirty="0">
                          <a:effectLst/>
                        </a:rPr>
                        <a:t>客户端证书密钥介质，用以产生用户签名公私钥对，存储用户私钥和公钥证书；设备管理登录堡垒机；对设备和应用的相关访问控制信息、日志信息、应用程序等进行完整性保护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2003742199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5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00">
                          <a:effectLst/>
                        </a:rPr>
                        <a:t>安全浏览器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 dirty="0">
                          <a:effectLst/>
                        </a:rPr>
                        <a:t>SM2/SM3/SM4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00">
                          <a:effectLst/>
                        </a:rPr>
                        <a:t>结合</a:t>
                      </a:r>
                      <a:r>
                        <a:rPr lang="en-US" sz="1000" kern="100">
                          <a:effectLst/>
                        </a:rPr>
                        <a:t>SSL VPN</a:t>
                      </a:r>
                      <a:r>
                        <a:rPr lang="zh-CN" sz="1000" kern="100">
                          <a:effectLst/>
                        </a:rPr>
                        <a:t>，保护客户端与</a:t>
                      </a:r>
                      <a:r>
                        <a:rPr lang="en-US" sz="1000" kern="100">
                          <a:effectLst/>
                        </a:rPr>
                        <a:t>WEB</a:t>
                      </a:r>
                      <a:r>
                        <a:rPr lang="zh-CN" sz="1000" kern="100">
                          <a:effectLst/>
                        </a:rPr>
                        <a:t>服务器之间通信数据的机密性和完整性，并实现基于数字证书的认证、签名等密码服务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3999796427"/>
                  </a:ext>
                </a:extLst>
              </a:tr>
              <a:tr h="362197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6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CA</a:t>
                      </a:r>
                      <a:r>
                        <a:rPr lang="zh-CN" sz="1000" kern="100">
                          <a:effectLst/>
                        </a:rPr>
                        <a:t>证书认证服务系统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 dirty="0">
                          <a:effectLst/>
                        </a:rPr>
                        <a:t>SM2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00">
                          <a:effectLst/>
                        </a:rPr>
                        <a:t>进行数字证书签发和全生命周期管理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3524620003"/>
                  </a:ext>
                </a:extLst>
              </a:tr>
              <a:tr h="285875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7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>
                          <a:effectLst/>
                        </a:rPr>
                        <a:t>密钥管理系统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SM4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SM1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>
                          <a:effectLst/>
                        </a:rPr>
                        <a:t>进行密钥全生命周期管理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4068134041"/>
                  </a:ext>
                </a:extLst>
              </a:tr>
              <a:tr h="362197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8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 dirty="0">
                          <a:effectLst/>
                        </a:rPr>
                        <a:t>手机协同签名密码服务系统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 dirty="0">
                          <a:effectLst/>
                        </a:rPr>
                        <a:t>SM2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 dirty="0">
                          <a:effectLst/>
                        </a:rPr>
                        <a:t>进行移动终端软件密码服务模块的下发和管理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146370730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7A944D60-033D-4C0E-8EFE-33740DFE5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876" y="699542"/>
            <a:ext cx="22322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主要密码产品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列表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4465317"/>
      </p:ext>
    </p:extLst>
  </p:cSld>
  <p:clrMapOvr>
    <a:masterClrMapping/>
  </p:clrMapOvr>
  <p:transition spd="slow"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商用密码产品列表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F12DBA4-C02D-4EFB-87D6-2969A721A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540191"/>
              </p:ext>
            </p:extLst>
          </p:nvPr>
        </p:nvGraphicFramePr>
        <p:xfrm>
          <a:off x="1187624" y="1203598"/>
          <a:ext cx="6660740" cy="3095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751824259"/>
                    </a:ext>
                  </a:extLst>
                </a:gridCol>
                <a:gridCol w="1416158">
                  <a:extLst>
                    <a:ext uri="{9D8B030D-6E8A-4147-A177-3AD203B41FA5}">
                      <a16:colId xmlns:a16="http://schemas.microsoft.com/office/drawing/2014/main" val="2597782309"/>
                    </a:ext>
                  </a:extLst>
                </a:gridCol>
                <a:gridCol w="814090">
                  <a:extLst>
                    <a:ext uri="{9D8B030D-6E8A-4147-A177-3AD203B41FA5}">
                      <a16:colId xmlns:a16="http://schemas.microsoft.com/office/drawing/2014/main" val="2652851770"/>
                    </a:ext>
                  </a:extLst>
                </a:gridCol>
                <a:gridCol w="4070452">
                  <a:extLst>
                    <a:ext uri="{9D8B030D-6E8A-4147-A177-3AD203B41FA5}">
                      <a16:colId xmlns:a16="http://schemas.microsoft.com/office/drawing/2014/main" val="1975849029"/>
                    </a:ext>
                  </a:extLst>
                </a:gridCol>
              </a:tblGrid>
              <a:tr h="342534">
                <a:tc>
                  <a:txBody>
                    <a:bodyPr/>
                    <a:lstStyle/>
                    <a:p>
                      <a:pPr algn="ctr"/>
                      <a:r>
                        <a:rPr lang="zh-CN" sz="1000" kern="100">
                          <a:effectLst/>
                        </a:rPr>
                        <a:t>序号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00" kern="100" dirty="0">
                          <a:effectLst/>
                        </a:rPr>
                        <a:t>密码产品名称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00" kern="100" dirty="0">
                          <a:effectLst/>
                        </a:rPr>
                        <a:t>密码算法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00" kern="100" dirty="0">
                          <a:effectLst/>
                        </a:rPr>
                        <a:t>主要功能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2679651822"/>
                  </a:ext>
                </a:extLst>
              </a:tr>
              <a:tr h="342534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9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>
                          <a:effectLst/>
                        </a:rPr>
                        <a:t>签名验签系统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 dirty="0">
                          <a:effectLst/>
                        </a:rPr>
                        <a:t>SM2</a:t>
                      </a:r>
                      <a:r>
                        <a:rPr lang="zh-CN" sz="1000" kern="100" dirty="0">
                          <a:effectLst/>
                        </a:rPr>
                        <a:t>、</a:t>
                      </a:r>
                      <a:r>
                        <a:rPr lang="en-US" sz="1000" kern="100" dirty="0">
                          <a:effectLst/>
                        </a:rPr>
                        <a:t>SM3</a:t>
                      </a:r>
                      <a:r>
                        <a:rPr lang="zh-CN" sz="1000" kern="100" dirty="0">
                          <a:effectLst/>
                        </a:rPr>
                        <a:t>、</a:t>
                      </a:r>
                      <a:r>
                        <a:rPr lang="en-US" sz="1000" kern="100" dirty="0">
                          <a:effectLst/>
                        </a:rPr>
                        <a:t>SM4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 dirty="0">
                          <a:effectLst/>
                        </a:rPr>
                        <a:t>进行数字签名和数字签名验证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227796609"/>
                  </a:ext>
                </a:extLst>
              </a:tr>
              <a:tr h="342534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10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>
                          <a:effectLst/>
                        </a:rPr>
                        <a:t>数据加密服务系统（加密机）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 dirty="0">
                          <a:effectLst/>
                        </a:rPr>
                        <a:t>SM4</a:t>
                      </a:r>
                      <a:r>
                        <a:rPr lang="zh-CN" sz="1000" kern="100" dirty="0">
                          <a:effectLst/>
                        </a:rPr>
                        <a:t>、</a:t>
                      </a:r>
                      <a:r>
                        <a:rPr lang="en-US" sz="1000" kern="100" dirty="0">
                          <a:effectLst/>
                        </a:rPr>
                        <a:t>SM1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>
                          <a:effectLst/>
                        </a:rPr>
                        <a:t>进行数据的加密和解密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3339156669"/>
                  </a:ext>
                </a:extLst>
              </a:tr>
              <a:tr h="258024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11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 dirty="0">
                          <a:effectLst/>
                        </a:rPr>
                        <a:t>电子签章系统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 dirty="0">
                          <a:effectLst/>
                        </a:rPr>
                        <a:t>SM2</a:t>
                      </a:r>
                      <a:r>
                        <a:rPr lang="zh-CN" sz="1000" kern="100" dirty="0">
                          <a:effectLst/>
                        </a:rPr>
                        <a:t>、</a:t>
                      </a:r>
                      <a:r>
                        <a:rPr lang="en-US" sz="1000" kern="100" dirty="0">
                          <a:effectLst/>
                        </a:rPr>
                        <a:t>SM3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>
                          <a:effectLst/>
                        </a:rPr>
                        <a:t>对文件、图片或网页等数据进行可视化电子签名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338656769"/>
                  </a:ext>
                </a:extLst>
              </a:tr>
              <a:tr h="650374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12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 dirty="0">
                          <a:effectLst/>
                        </a:rPr>
                        <a:t>身份认证系统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SM2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SM3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SM4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200" dirty="0">
                          <a:effectLst/>
                        </a:rPr>
                        <a:t> </a:t>
                      </a:r>
                      <a:r>
                        <a:rPr lang="zh-CN" sz="1000" kern="1200" dirty="0">
                          <a:effectLst/>
                        </a:rPr>
                        <a:t>利用移动智能终端作为身份认证载体，以密码技术为核心，通过融合密码口令、数字证书、人像、指纹、虹膜、短消息、身份证、设备指纹等多因素、多维度认证技术，为用户提供手机端、</a:t>
                      </a:r>
                      <a:r>
                        <a:rPr lang="en-US" sz="1000" kern="1200" dirty="0">
                          <a:effectLst/>
                        </a:rPr>
                        <a:t>PC </a:t>
                      </a:r>
                      <a:r>
                        <a:rPr lang="zh-CN" sz="1000" kern="1200" dirty="0">
                          <a:effectLst/>
                        </a:rPr>
                        <a:t>端等全终端环境下的可信统一身份认证服务。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734546186"/>
                  </a:ext>
                </a:extLst>
              </a:tr>
              <a:tr h="647004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13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0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 dirty="0">
                          <a:effectLst/>
                        </a:rPr>
                        <a:t>安全网关（</a:t>
                      </a:r>
                      <a:r>
                        <a:rPr lang="en-US" sz="1000" kern="1200" dirty="0" err="1">
                          <a:effectLst/>
                        </a:rPr>
                        <a:t>vpn</a:t>
                      </a:r>
                      <a:r>
                        <a:rPr lang="zh-CN" sz="1000" kern="1200" dirty="0">
                          <a:effectLst/>
                        </a:rPr>
                        <a:t>）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SM2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SM3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SM4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 dirty="0">
                          <a:effectLst/>
                        </a:rPr>
                        <a:t>安全认证网关全面支持</a:t>
                      </a:r>
                      <a:r>
                        <a:rPr lang="en-US" sz="1000" kern="1200" dirty="0">
                          <a:effectLst/>
                        </a:rPr>
                        <a:t>PKI/CA</a:t>
                      </a:r>
                      <a:r>
                        <a:rPr lang="zh-CN" sz="1000" kern="1200" dirty="0">
                          <a:effectLst/>
                        </a:rPr>
                        <a:t>系统，通过数字证书加密、认证等技术手段，为访问应用的用户提供证书级强身份认证、</a:t>
                      </a:r>
                      <a:r>
                        <a:rPr lang="en-US" sz="1000" kern="1200" dirty="0">
                          <a:effectLst/>
                        </a:rPr>
                        <a:t>VPN</a:t>
                      </a:r>
                      <a:r>
                        <a:rPr lang="zh-CN" sz="1000" kern="1200" dirty="0">
                          <a:effectLst/>
                        </a:rPr>
                        <a:t>传输数据加密、权限控制、行为审计等服务，保证用户远程接入、数据传输、数据访问的可控、可用、可管理。 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3400711828"/>
                  </a:ext>
                </a:extLst>
              </a:tr>
              <a:tr h="493128"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14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 dirty="0">
                          <a:effectLst/>
                        </a:rPr>
                        <a:t>时间戳服务系统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kern="100">
                          <a:effectLst/>
                        </a:rPr>
                        <a:t>SM2</a:t>
                      </a:r>
                      <a:r>
                        <a:rPr lang="zh-CN" sz="1000" kern="100">
                          <a:effectLst/>
                        </a:rPr>
                        <a:t>、</a:t>
                      </a:r>
                      <a:r>
                        <a:rPr lang="en-US" sz="1000" kern="100">
                          <a:effectLst/>
                        </a:rPr>
                        <a:t>SM3</a:t>
                      </a:r>
                      <a:endParaRPr lang="zh-CN" sz="1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00" kern="1200" dirty="0">
                          <a:effectLst/>
                        </a:rPr>
                        <a:t>依托国家授时中心的权威时间源，为电子文件等数据提供可信权威的时间戳服务，证明电子文件等数据的产生时间及内容未被篡改、伪造并且具有公信力</a:t>
                      </a:r>
                      <a:endParaRPr lang="zh-CN" sz="1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1841" marR="41841" marT="20921" marB="20921" anchor="ctr"/>
                </a:tc>
                <a:extLst>
                  <a:ext uri="{0D108BD9-81ED-4DB2-BD59-A6C34878D82A}">
                    <a16:rowId xmlns:a16="http://schemas.microsoft.com/office/drawing/2014/main" val="2868030499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B891EE6-B3E1-468E-AE01-9D1A16C06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9852" y="699542"/>
            <a:ext cx="26642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主要密码产品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列表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续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3377060"/>
      </p:ext>
    </p:extLst>
  </p:cSld>
  <p:clrMapOvr>
    <a:masterClrMapping/>
  </p:clrMapOvr>
  <p:transition spd="slow"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9339" y="8174"/>
            <a:ext cx="9144000" cy="317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1901363" y="1955815"/>
            <a:ext cx="5141491" cy="502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cxnSp>
        <p:nvCxnSpPr>
          <p:cNvPr id="46" name="直接连接符 5"/>
          <p:cNvCxnSpPr>
            <a:cxnSpLocks noChangeShapeType="1"/>
          </p:cNvCxnSpPr>
          <p:nvPr/>
        </p:nvCxnSpPr>
        <p:spPr bwMode="auto">
          <a:xfrm flipH="1">
            <a:off x="3923928" y="2486603"/>
            <a:ext cx="4617801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矩形 47"/>
          <p:cNvSpPr/>
          <p:nvPr/>
        </p:nvSpPr>
        <p:spPr>
          <a:xfrm>
            <a:off x="3120130" y="579030"/>
            <a:ext cx="2921295" cy="1423457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pPr algn="r"/>
            <a:r>
              <a:rPr lang="en-US" altLang="zh-CN" sz="8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en-US" altLang="zh-CN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49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0451" y="1930936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32576" y="239260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信息安全法律法规</a:t>
            </a: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857884" y="200025"/>
            <a:ext cx="2129939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信息安全法律法规</a:t>
            </a:r>
          </a:p>
        </p:txBody>
      </p:sp>
      <p:sp>
        <p:nvSpPr>
          <p:cNvPr id="2" name="TextBox 38"/>
          <p:cNvSpPr txBox="1"/>
          <p:nvPr/>
        </p:nvSpPr>
        <p:spPr>
          <a:xfrm>
            <a:off x="683568" y="843558"/>
            <a:ext cx="7920880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中华人民共和国网络安全法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》----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基础法</a:t>
            </a:r>
            <a:endParaRPr 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02AD95BB-0378-4F40-BA83-04A936442117}"/>
              </a:ext>
            </a:extLst>
          </p:cNvPr>
          <p:cNvSpPr/>
          <p:nvPr/>
        </p:nvSpPr>
        <p:spPr bwMode="auto">
          <a:xfrm>
            <a:off x="7845337" y="2600942"/>
            <a:ext cx="374764" cy="779979"/>
          </a:xfrm>
          <a:custGeom>
            <a:avLst/>
            <a:gdLst>
              <a:gd name="T0" fmla="*/ 280 w 280"/>
              <a:gd name="T1" fmla="*/ 278 h 862"/>
              <a:gd name="T2" fmla="*/ 280 w 280"/>
              <a:gd name="T3" fmla="*/ 862 h 862"/>
              <a:gd name="T4" fmla="*/ 0 w 280"/>
              <a:gd name="T5" fmla="*/ 582 h 862"/>
              <a:gd name="T6" fmla="*/ 0 w 280"/>
              <a:gd name="T7" fmla="*/ 0 h 862"/>
              <a:gd name="T8" fmla="*/ 3 w 280"/>
              <a:gd name="T9" fmla="*/ 0 h 862"/>
              <a:gd name="T10" fmla="*/ 280 w 280"/>
              <a:gd name="T11" fmla="*/ 278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862">
                <a:moveTo>
                  <a:pt x="280" y="278"/>
                </a:moveTo>
                <a:lnTo>
                  <a:pt x="280" y="862"/>
                </a:lnTo>
                <a:lnTo>
                  <a:pt x="0" y="582"/>
                </a:lnTo>
                <a:lnTo>
                  <a:pt x="0" y="0"/>
                </a:lnTo>
                <a:lnTo>
                  <a:pt x="3" y="0"/>
                </a:lnTo>
                <a:lnTo>
                  <a:pt x="280" y="2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Freeform 8">
            <a:extLst>
              <a:ext uri="{FF2B5EF4-FFF2-40B4-BE49-F238E27FC236}">
                <a16:creationId xmlns:a16="http://schemas.microsoft.com/office/drawing/2014/main" id="{D36B2F9A-A975-4279-8D66-A25680A5C870}"/>
              </a:ext>
            </a:extLst>
          </p:cNvPr>
          <p:cNvSpPr/>
          <p:nvPr/>
        </p:nvSpPr>
        <p:spPr bwMode="auto">
          <a:xfrm>
            <a:off x="6543330" y="2600942"/>
            <a:ext cx="376103" cy="1016144"/>
          </a:xfrm>
          <a:custGeom>
            <a:avLst/>
            <a:gdLst>
              <a:gd name="T0" fmla="*/ 281 w 281"/>
              <a:gd name="T1" fmla="*/ 278 h 1123"/>
              <a:gd name="T2" fmla="*/ 281 w 281"/>
              <a:gd name="T3" fmla="*/ 1123 h 1123"/>
              <a:gd name="T4" fmla="*/ 0 w 281"/>
              <a:gd name="T5" fmla="*/ 842 h 1123"/>
              <a:gd name="T6" fmla="*/ 0 w 281"/>
              <a:gd name="T7" fmla="*/ 0 h 1123"/>
              <a:gd name="T8" fmla="*/ 279 w 281"/>
              <a:gd name="T9" fmla="*/ 278 h 1123"/>
              <a:gd name="T10" fmla="*/ 281 w 281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1123">
                <a:moveTo>
                  <a:pt x="281" y="278"/>
                </a:moveTo>
                <a:lnTo>
                  <a:pt x="281" y="1123"/>
                </a:lnTo>
                <a:lnTo>
                  <a:pt x="0" y="842"/>
                </a:lnTo>
                <a:lnTo>
                  <a:pt x="0" y="0"/>
                </a:lnTo>
                <a:lnTo>
                  <a:pt x="279" y="278"/>
                </a:lnTo>
                <a:lnTo>
                  <a:pt x="281" y="2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Freeform 10">
            <a:extLst>
              <a:ext uri="{FF2B5EF4-FFF2-40B4-BE49-F238E27FC236}">
                <a16:creationId xmlns:a16="http://schemas.microsoft.com/office/drawing/2014/main" id="{18C5285A-1978-4903-A57C-1DC30940E177}"/>
              </a:ext>
            </a:extLst>
          </p:cNvPr>
          <p:cNvSpPr/>
          <p:nvPr/>
        </p:nvSpPr>
        <p:spPr bwMode="auto">
          <a:xfrm>
            <a:off x="5241326" y="2600942"/>
            <a:ext cx="376103" cy="1016144"/>
          </a:xfrm>
          <a:custGeom>
            <a:avLst/>
            <a:gdLst>
              <a:gd name="T0" fmla="*/ 281 w 281"/>
              <a:gd name="T1" fmla="*/ 278 h 1123"/>
              <a:gd name="T2" fmla="*/ 281 w 281"/>
              <a:gd name="T3" fmla="*/ 1123 h 1123"/>
              <a:gd name="T4" fmla="*/ 0 w 281"/>
              <a:gd name="T5" fmla="*/ 842 h 1123"/>
              <a:gd name="T6" fmla="*/ 0 w 281"/>
              <a:gd name="T7" fmla="*/ 0 h 1123"/>
              <a:gd name="T8" fmla="*/ 278 w 281"/>
              <a:gd name="T9" fmla="*/ 278 h 1123"/>
              <a:gd name="T10" fmla="*/ 281 w 281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1" h="1123">
                <a:moveTo>
                  <a:pt x="281" y="278"/>
                </a:moveTo>
                <a:lnTo>
                  <a:pt x="281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1" y="2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" name="Freeform 12">
            <a:extLst>
              <a:ext uri="{FF2B5EF4-FFF2-40B4-BE49-F238E27FC236}">
                <a16:creationId xmlns:a16="http://schemas.microsoft.com/office/drawing/2014/main" id="{DA051929-1C8C-4574-9D60-AF1110D97EF3}"/>
              </a:ext>
            </a:extLst>
          </p:cNvPr>
          <p:cNvSpPr/>
          <p:nvPr/>
        </p:nvSpPr>
        <p:spPr bwMode="auto">
          <a:xfrm>
            <a:off x="3940661" y="2600942"/>
            <a:ext cx="374764" cy="1016144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2" name="Freeform 14">
            <a:extLst>
              <a:ext uri="{FF2B5EF4-FFF2-40B4-BE49-F238E27FC236}">
                <a16:creationId xmlns:a16="http://schemas.microsoft.com/office/drawing/2014/main" id="{AAC35DA2-AD86-4C96-A338-DC2DD5296E2E}"/>
              </a:ext>
            </a:extLst>
          </p:cNvPr>
          <p:cNvSpPr/>
          <p:nvPr/>
        </p:nvSpPr>
        <p:spPr bwMode="auto">
          <a:xfrm>
            <a:off x="2639996" y="2600942"/>
            <a:ext cx="374764" cy="1016144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E76C5237-CF8D-4142-BF03-6A8859FBF9E0}"/>
              </a:ext>
            </a:extLst>
          </p:cNvPr>
          <p:cNvSpPr/>
          <p:nvPr/>
        </p:nvSpPr>
        <p:spPr bwMode="auto">
          <a:xfrm>
            <a:off x="1339331" y="2600942"/>
            <a:ext cx="374764" cy="1016144"/>
          </a:xfrm>
          <a:custGeom>
            <a:avLst/>
            <a:gdLst>
              <a:gd name="T0" fmla="*/ 280 w 280"/>
              <a:gd name="T1" fmla="*/ 278 h 1123"/>
              <a:gd name="T2" fmla="*/ 280 w 280"/>
              <a:gd name="T3" fmla="*/ 1123 h 1123"/>
              <a:gd name="T4" fmla="*/ 0 w 280"/>
              <a:gd name="T5" fmla="*/ 842 h 1123"/>
              <a:gd name="T6" fmla="*/ 0 w 280"/>
              <a:gd name="T7" fmla="*/ 0 h 1123"/>
              <a:gd name="T8" fmla="*/ 278 w 280"/>
              <a:gd name="T9" fmla="*/ 278 h 1123"/>
              <a:gd name="T10" fmla="*/ 280 w 280"/>
              <a:gd name="T11" fmla="*/ 278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0" h="1123">
                <a:moveTo>
                  <a:pt x="280" y="278"/>
                </a:moveTo>
                <a:lnTo>
                  <a:pt x="280" y="1123"/>
                </a:lnTo>
                <a:lnTo>
                  <a:pt x="0" y="842"/>
                </a:lnTo>
                <a:lnTo>
                  <a:pt x="0" y="0"/>
                </a:lnTo>
                <a:lnTo>
                  <a:pt x="278" y="278"/>
                </a:lnTo>
                <a:lnTo>
                  <a:pt x="280" y="27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8640D6C-4034-443E-A8F3-A36804E16A09}"/>
              </a:ext>
            </a:extLst>
          </p:cNvPr>
          <p:cNvGrpSpPr/>
          <p:nvPr/>
        </p:nvGrpSpPr>
        <p:grpSpPr>
          <a:xfrm>
            <a:off x="396548" y="2600942"/>
            <a:ext cx="959665" cy="1012525"/>
            <a:chOff x="882491" y="2261909"/>
            <a:chExt cx="959665" cy="1012525"/>
          </a:xfrm>
        </p:grpSpPr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B6F8CC07-A05B-4B9F-BB4E-66147B954E0F}"/>
                </a:ext>
              </a:extLst>
            </p:cNvPr>
            <p:cNvSpPr/>
            <p:nvPr userDrawn="1"/>
          </p:nvSpPr>
          <p:spPr bwMode="auto">
            <a:xfrm>
              <a:off x="967016" y="2261909"/>
              <a:ext cx="772282" cy="1012525"/>
            </a:xfrm>
            <a:custGeom>
              <a:avLst/>
              <a:gdLst>
                <a:gd name="T0" fmla="*/ 577 w 577"/>
                <a:gd name="T1" fmla="*/ 0 h 1119"/>
                <a:gd name="T2" fmla="*/ 577 w 577"/>
                <a:gd name="T3" fmla="*/ 1119 h 1119"/>
                <a:gd name="T4" fmla="*/ 288 w 577"/>
                <a:gd name="T5" fmla="*/ 840 h 1119"/>
                <a:gd name="T6" fmla="*/ 0 w 577"/>
                <a:gd name="T7" fmla="*/ 1118 h 1119"/>
                <a:gd name="T8" fmla="*/ 0 w 577"/>
                <a:gd name="T9" fmla="*/ 0 h 1119"/>
                <a:gd name="T10" fmla="*/ 577 w 577"/>
                <a:gd name="T1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7" h="1119">
                  <a:moveTo>
                    <a:pt x="577" y="0"/>
                  </a:moveTo>
                  <a:lnTo>
                    <a:pt x="577" y="1119"/>
                  </a:lnTo>
                  <a:lnTo>
                    <a:pt x="288" y="840"/>
                  </a:lnTo>
                  <a:lnTo>
                    <a:pt x="0" y="1118"/>
                  </a:lnTo>
                  <a:lnTo>
                    <a:pt x="0" y="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Text Placeholder 59">
              <a:extLst>
                <a:ext uri="{FF2B5EF4-FFF2-40B4-BE49-F238E27FC236}">
                  <a16:creationId xmlns:a16="http://schemas.microsoft.com/office/drawing/2014/main" id="{F2131505-6920-43D3-982D-10E5A279CDE0}"/>
                </a:ext>
              </a:extLst>
            </p:cNvPr>
            <p:cNvSpPr txBox="1"/>
            <p:nvPr/>
          </p:nvSpPr>
          <p:spPr>
            <a:xfrm>
              <a:off x="882491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内容一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96BC57D-58F4-4F12-BE24-F442DF49DF69}"/>
              </a:ext>
            </a:extLst>
          </p:cNvPr>
          <p:cNvGrpSpPr/>
          <p:nvPr/>
        </p:nvGrpSpPr>
        <p:grpSpPr>
          <a:xfrm>
            <a:off x="1697213" y="2600942"/>
            <a:ext cx="959665" cy="1016144"/>
            <a:chOff x="2029538" y="2261909"/>
            <a:chExt cx="959665" cy="1016144"/>
          </a:xfrm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5D4C417A-7EB5-4E83-BB65-E5832D8157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114063" y="2261909"/>
              <a:ext cx="772282" cy="101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Text Placeholder 59">
              <a:extLst>
                <a:ext uri="{FF2B5EF4-FFF2-40B4-BE49-F238E27FC236}">
                  <a16:creationId xmlns:a16="http://schemas.microsoft.com/office/drawing/2014/main" id="{D98E18FA-90FB-4472-87A4-2457964D0A7D}"/>
                </a:ext>
              </a:extLst>
            </p:cNvPr>
            <p:cNvSpPr txBox="1"/>
            <p:nvPr/>
          </p:nvSpPr>
          <p:spPr>
            <a:xfrm>
              <a:off x="2029538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内容二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71569FF-657E-41EB-B8C2-D9F3408A21F8}"/>
              </a:ext>
            </a:extLst>
          </p:cNvPr>
          <p:cNvGrpSpPr/>
          <p:nvPr/>
        </p:nvGrpSpPr>
        <p:grpSpPr>
          <a:xfrm>
            <a:off x="2997878" y="2600942"/>
            <a:ext cx="959665" cy="1016144"/>
            <a:chOff x="3176585" y="2261909"/>
            <a:chExt cx="959665" cy="1016144"/>
          </a:xfrm>
        </p:grpSpPr>
        <p:sp>
          <p:nvSpPr>
            <p:cNvPr id="61" name="Rectangle 11">
              <a:extLst>
                <a:ext uri="{FF2B5EF4-FFF2-40B4-BE49-F238E27FC236}">
                  <a16:creationId xmlns:a16="http://schemas.microsoft.com/office/drawing/2014/main" id="{0D8DB732-EF25-4F36-A571-51EBBA1714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261110" y="2261909"/>
              <a:ext cx="772282" cy="101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2" name="Text Placeholder 59">
              <a:extLst>
                <a:ext uri="{FF2B5EF4-FFF2-40B4-BE49-F238E27FC236}">
                  <a16:creationId xmlns:a16="http://schemas.microsoft.com/office/drawing/2014/main" id="{C92D8A7C-91CA-41D8-BBC2-843620AEDBC3}"/>
                </a:ext>
              </a:extLst>
            </p:cNvPr>
            <p:cNvSpPr txBox="1"/>
            <p:nvPr/>
          </p:nvSpPr>
          <p:spPr>
            <a:xfrm>
              <a:off x="3176585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内容三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10DDB6E-DB79-49D6-A4C6-F08C253363C9}"/>
              </a:ext>
            </a:extLst>
          </p:cNvPr>
          <p:cNvGrpSpPr/>
          <p:nvPr/>
        </p:nvGrpSpPr>
        <p:grpSpPr>
          <a:xfrm>
            <a:off x="4298543" y="2600942"/>
            <a:ext cx="959665" cy="1016144"/>
            <a:chOff x="4323632" y="2261909"/>
            <a:chExt cx="959665" cy="1016144"/>
          </a:xfrm>
        </p:grpSpPr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05A4B8F4-C471-405B-974E-C5C59C9D3A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408157" y="2261909"/>
              <a:ext cx="772282" cy="101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Text Placeholder 59">
              <a:extLst>
                <a:ext uri="{FF2B5EF4-FFF2-40B4-BE49-F238E27FC236}">
                  <a16:creationId xmlns:a16="http://schemas.microsoft.com/office/drawing/2014/main" id="{E3E80B99-B35E-42A0-9A10-FF06EEE5AD82}"/>
                </a:ext>
              </a:extLst>
            </p:cNvPr>
            <p:cNvSpPr txBox="1"/>
            <p:nvPr/>
          </p:nvSpPr>
          <p:spPr>
            <a:xfrm>
              <a:off x="4323632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内容四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16F0810-D9DE-4AA0-85EB-845C0F0BD3E9}"/>
              </a:ext>
            </a:extLst>
          </p:cNvPr>
          <p:cNvGrpSpPr/>
          <p:nvPr/>
        </p:nvGrpSpPr>
        <p:grpSpPr>
          <a:xfrm>
            <a:off x="5600547" y="2600942"/>
            <a:ext cx="959665" cy="1016144"/>
            <a:chOff x="5468157" y="2261909"/>
            <a:chExt cx="959665" cy="1016144"/>
          </a:xfrm>
        </p:grpSpPr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48D1E7A2-3D64-4457-B955-27C617E1F3F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556542" y="2261909"/>
              <a:ext cx="770944" cy="101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8" name="Text Placeholder 59">
              <a:extLst>
                <a:ext uri="{FF2B5EF4-FFF2-40B4-BE49-F238E27FC236}">
                  <a16:creationId xmlns:a16="http://schemas.microsoft.com/office/drawing/2014/main" id="{4C9A33E9-BEE1-4866-A5E6-6E55E0700CB2}"/>
                </a:ext>
              </a:extLst>
            </p:cNvPr>
            <p:cNvSpPr txBox="1"/>
            <p:nvPr/>
          </p:nvSpPr>
          <p:spPr>
            <a:xfrm>
              <a:off x="5468157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内容五</a:t>
              </a:r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586A1F1-8FAD-4666-B581-58840E836568}"/>
              </a:ext>
            </a:extLst>
          </p:cNvPr>
          <p:cNvGrpSpPr/>
          <p:nvPr/>
        </p:nvGrpSpPr>
        <p:grpSpPr>
          <a:xfrm>
            <a:off x="6902551" y="2600942"/>
            <a:ext cx="959665" cy="1016144"/>
            <a:chOff x="6619064" y="2261909"/>
            <a:chExt cx="959665" cy="1016144"/>
          </a:xfrm>
        </p:grpSpPr>
        <p:sp>
          <p:nvSpPr>
            <p:cNvPr id="70" name="Rectangle 6">
              <a:extLst>
                <a:ext uri="{FF2B5EF4-FFF2-40B4-BE49-F238E27FC236}">
                  <a16:creationId xmlns:a16="http://schemas.microsoft.com/office/drawing/2014/main" id="{D176B7D3-4804-4E17-A643-B85EAA9FAD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703589" y="2261909"/>
              <a:ext cx="772282" cy="101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Text Placeholder 59">
              <a:extLst>
                <a:ext uri="{FF2B5EF4-FFF2-40B4-BE49-F238E27FC236}">
                  <a16:creationId xmlns:a16="http://schemas.microsoft.com/office/drawing/2014/main" id="{186E8040-339C-4AFC-8B1F-D019A384A327}"/>
                </a:ext>
              </a:extLst>
            </p:cNvPr>
            <p:cNvSpPr txBox="1"/>
            <p:nvPr/>
          </p:nvSpPr>
          <p:spPr>
            <a:xfrm>
              <a:off x="6619064" y="2383410"/>
              <a:ext cx="959665" cy="67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内容六</a:t>
              </a:r>
            </a:p>
          </p:txBody>
        </p:sp>
      </p:grpSp>
      <p:sp>
        <p:nvSpPr>
          <p:cNvPr id="72" name="Text Placeholder 59">
            <a:extLst>
              <a:ext uri="{FF2B5EF4-FFF2-40B4-BE49-F238E27FC236}">
                <a16:creationId xmlns:a16="http://schemas.microsoft.com/office/drawing/2014/main" id="{6E0DDDB6-7186-492F-B43D-7C944698BB54}"/>
              </a:ext>
            </a:extLst>
          </p:cNvPr>
          <p:cNvSpPr txBox="1"/>
          <p:nvPr/>
        </p:nvSpPr>
        <p:spPr>
          <a:xfrm>
            <a:off x="1835696" y="3867894"/>
            <a:ext cx="2018989" cy="936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明确各部门职能，网络安全法制化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73" name="Straight Connector 54">
            <a:extLst>
              <a:ext uri="{FF2B5EF4-FFF2-40B4-BE49-F238E27FC236}">
                <a16:creationId xmlns:a16="http://schemas.microsoft.com/office/drawing/2014/main" id="{C8E1CB2B-FFE1-4C85-B5A9-97CBA0BDA0C7}"/>
              </a:ext>
            </a:extLst>
          </p:cNvPr>
          <p:cNvCxnSpPr/>
          <p:nvPr/>
        </p:nvCxnSpPr>
        <p:spPr>
          <a:xfrm>
            <a:off x="1835697" y="3611732"/>
            <a:ext cx="0" cy="10992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59">
            <a:extLst>
              <a:ext uri="{FF2B5EF4-FFF2-40B4-BE49-F238E27FC236}">
                <a16:creationId xmlns:a16="http://schemas.microsoft.com/office/drawing/2014/main" id="{F1CA048B-88A4-4740-9946-C6A0BBCA4AA5}"/>
              </a:ext>
            </a:extLst>
          </p:cNvPr>
          <p:cNvSpPr txBox="1"/>
          <p:nvPr/>
        </p:nvSpPr>
        <p:spPr>
          <a:xfrm>
            <a:off x="4380863" y="3867894"/>
            <a:ext cx="1919329" cy="936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网络运行安全、网络数据安全、网络信息安全</a:t>
            </a:r>
            <a:endParaRPr lang="en-US" sz="2000" dirty="0"/>
          </a:p>
        </p:txBody>
      </p:sp>
      <p:cxnSp>
        <p:nvCxnSpPr>
          <p:cNvPr id="75" name="Straight Connector 56">
            <a:extLst>
              <a:ext uri="{FF2B5EF4-FFF2-40B4-BE49-F238E27FC236}">
                <a16:creationId xmlns:a16="http://schemas.microsoft.com/office/drawing/2014/main" id="{4A38413F-4743-4F64-A8C4-4C54AF0270DC}"/>
              </a:ext>
            </a:extLst>
          </p:cNvPr>
          <p:cNvCxnSpPr/>
          <p:nvPr/>
        </p:nvCxnSpPr>
        <p:spPr>
          <a:xfrm>
            <a:off x="4380864" y="3611732"/>
            <a:ext cx="0" cy="10992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59">
            <a:extLst>
              <a:ext uri="{FF2B5EF4-FFF2-40B4-BE49-F238E27FC236}">
                <a16:creationId xmlns:a16="http://schemas.microsoft.com/office/drawing/2014/main" id="{7437BB90-39C1-4CAD-9B07-372F4AD72EA4}"/>
              </a:ext>
            </a:extLst>
          </p:cNvPr>
          <p:cNvSpPr txBox="1"/>
          <p:nvPr/>
        </p:nvSpPr>
        <p:spPr>
          <a:xfrm>
            <a:off x="7001321" y="3867683"/>
            <a:ext cx="2035175" cy="93599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网络安全监督管理体制</a:t>
            </a:r>
            <a:endParaRPr lang="en-US" sz="2000" dirty="0"/>
          </a:p>
        </p:txBody>
      </p:sp>
      <p:cxnSp>
        <p:nvCxnSpPr>
          <p:cNvPr id="77" name="Straight Connector 58">
            <a:extLst>
              <a:ext uri="{FF2B5EF4-FFF2-40B4-BE49-F238E27FC236}">
                <a16:creationId xmlns:a16="http://schemas.microsoft.com/office/drawing/2014/main" id="{5EE29954-8F32-4854-BF81-59A41D6787AE}"/>
              </a:ext>
            </a:extLst>
          </p:cNvPr>
          <p:cNvCxnSpPr/>
          <p:nvPr/>
        </p:nvCxnSpPr>
        <p:spPr>
          <a:xfrm>
            <a:off x="7001047" y="3611732"/>
            <a:ext cx="0" cy="10992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59">
            <a:extLst>
              <a:ext uri="{FF2B5EF4-FFF2-40B4-BE49-F238E27FC236}">
                <a16:creationId xmlns:a16="http://schemas.microsoft.com/office/drawing/2014/main" id="{553DBA4D-523E-4A57-BC8F-9252006BFA87}"/>
              </a:ext>
            </a:extLst>
          </p:cNvPr>
          <p:cNvSpPr txBox="1"/>
          <p:nvPr/>
        </p:nvSpPr>
        <p:spPr>
          <a:xfrm>
            <a:off x="481072" y="1435524"/>
            <a:ext cx="1919329" cy="936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维护网络主权和战略规划</a:t>
            </a:r>
          </a:p>
        </p:txBody>
      </p:sp>
      <p:sp>
        <p:nvSpPr>
          <p:cNvPr id="79" name="Text Placeholder 59">
            <a:extLst>
              <a:ext uri="{FF2B5EF4-FFF2-40B4-BE49-F238E27FC236}">
                <a16:creationId xmlns:a16="http://schemas.microsoft.com/office/drawing/2014/main" id="{10E387EC-74CF-46D0-8E47-41E9ED90E9E7}"/>
              </a:ext>
            </a:extLst>
          </p:cNvPr>
          <p:cNvSpPr txBox="1"/>
          <p:nvPr/>
        </p:nvSpPr>
        <p:spPr>
          <a:xfrm>
            <a:off x="3084719" y="1435524"/>
            <a:ext cx="1919329" cy="936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网络产品和安全产品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0" name="Text Placeholder 59">
            <a:extLst>
              <a:ext uri="{FF2B5EF4-FFF2-40B4-BE49-F238E27FC236}">
                <a16:creationId xmlns:a16="http://schemas.microsoft.com/office/drawing/2014/main" id="{D1986ECA-5FC8-44C4-B5D8-B4FE8E20712C}"/>
              </a:ext>
            </a:extLst>
          </p:cNvPr>
          <p:cNvSpPr txBox="1"/>
          <p:nvPr/>
        </p:nvSpPr>
        <p:spPr>
          <a:xfrm>
            <a:off x="5724128" y="1435524"/>
            <a:ext cx="1919329" cy="936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监察预警和应急处置</a:t>
            </a:r>
            <a:endParaRPr lang="en-US" sz="2000" dirty="0"/>
          </a:p>
        </p:txBody>
      </p:sp>
      <p:cxnSp>
        <p:nvCxnSpPr>
          <p:cNvPr id="81" name="Straight Connector 62">
            <a:extLst>
              <a:ext uri="{FF2B5EF4-FFF2-40B4-BE49-F238E27FC236}">
                <a16:creationId xmlns:a16="http://schemas.microsoft.com/office/drawing/2014/main" id="{710C2FF3-BC1E-41AF-9B9E-0890BDC11DAC}"/>
              </a:ext>
            </a:extLst>
          </p:cNvPr>
          <p:cNvCxnSpPr/>
          <p:nvPr/>
        </p:nvCxnSpPr>
        <p:spPr>
          <a:xfrm>
            <a:off x="488981" y="1507532"/>
            <a:ext cx="0" cy="10992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63">
            <a:extLst>
              <a:ext uri="{FF2B5EF4-FFF2-40B4-BE49-F238E27FC236}">
                <a16:creationId xmlns:a16="http://schemas.microsoft.com/office/drawing/2014/main" id="{2933EE8D-8256-44B2-BBC2-8A88824784F8}"/>
              </a:ext>
            </a:extLst>
          </p:cNvPr>
          <p:cNvCxnSpPr/>
          <p:nvPr/>
        </p:nvCxnSpPr>
        <p:spPr>
          <a:xfrm>
            <a:off x="3092302" y="1507532"/>
            <a:ext cx="0" cy="10992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64">
            <a:extLst>
              <a:ext uri="{FF2B5EF4-FFF2-40B4-BE49-F238E27FC236}">
                <a16:creationId xmlns:a16="http://schemas.microsoft.com/office/drawing/2014/main" id="{8393E83B-EB07-42A4-B65A-988AD9B60E22}"/>
              </a:ext>
            </a:extLst>
          </p:cNvPr>
          <p:cNvCxnSpPr/>
          <p:nvPr/>
        </p:nvCxnSpPr>
        <p:spPr>
          <a:xfrm>
            <a:off x="5724128" y="1507532"/>
            <a:ext cx="0" cy="10992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BB090A7A-D74E-464E-8140-74AC26EEC449}"/>
              </a:ext>
            </a:extLst>
          </p:cNvPr>
          <p:cNvSpPr txBox="1"/>
          <p:nvPr/>
        </p:nvSpPr>
        <p:spPr>
          <a:xfrm>
            <a:off x="5912272" y="240158"/>
            <a:ext cx="2149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日实施</a:t>
            </a:r>
            <a:endParaRPr lang="zh-CN" altLang="en-US" dirty="0"/>
          </a:p>
        </p:txBody>
      </p:sp>
    </p:spTree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5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5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4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95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4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95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4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95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4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95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45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95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4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/>
      <p:bldP spid="2" grpId="0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72" grpId="0"/>
      <p:bldP spid="74" grpId="0"/>
      <p:bldP spid="76" grpId="0"/>
      <p:bldP spid="78" grpId="0"/>
      <p:bldP spid="79" grpId="0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4951160" y="2420415"/>
            <a:ext cx="1061000" cy="1214343"/>
            <a:chOff x="5379142" y="2991066"/>
            <a:chExt cx="1414667" cy="1619124"/>
          </a:xfrm>
        </p:grpSpPr>
        <p:sp>
          <p:nvSpPr>
            <p:cNvPr id="3" name="Shape 1723"/>
            <p:cNvSpPr/>
            <p:nvPr/>
          </p:nvSpPr>
          <p:spPr>
            <a:xfrm rot="18900000">
              <a:off x="5379143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Shape 1726"/>
            <p:cNvSpPr/>
            <p:nvPr/>
          </p:nvSpPr>
          <p:spPr>
            <a:xfrm rot="18900000">
              <a:off x="5379142" y="3195523"/>
              <a:ext cx="1414666" cy="1414667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12"/>
          <p:cNvGrpSpPr/>
          <p:nvPr/>
        </p:nvGrpSpPr>
        <p:grpSpPr>
          <a:xfrm>
            <a:off x="3104951" y="2576672"/>
            <a:ext cx="1061000" cy="1214343"/>
            <a:chOff x="3563871" y="3199409"/>
            <a:chExt cx="1414666" cy="1619124"/>
          </a:xfrm>
        </p:grpSpPr>
        <p:sp>
          <p:nvSpPr>
            <p:cNvPr id="6" name="Shape 1722"/>
            <p:cNvSpPr/>
            <p:nvPr/>
          </p:nvSpPr>
          <p:spPr>
            <a:xfrm rot="8100000">
              <a:off x="3563871" y="3403867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Shape 1729"/>
            <p:cNvSpPr/>
            <p:nvPr/>
          </p:nvSpPr>
          <p:spPr>
            <a:xfrm rot="8100000">
              <a:off x="3563871" y="3199409"/>
              <a:ext cx="1414666" cy="1414667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Group 11"/>
          <p:cNvGrpSpPr/>
          <p:nvPr/>
        </p:nvGrpSpPr>
        <p:grpSpPr>
          <a:xfrm>
            <a:off x="1206744" y="2420415"/>
            <a:ext cx="1061000" cy="1214343"/>
            <a:chOff x="1743076" y="2991066"/>
            <a:chExt cx="1414666" cy="1619124"/>
          </a:xfrm>
        </p:grpSpPr>
        <p:sp>
          <p:nvSpPr>
            <p:cNvPr id="9" name="Shape 1721"/>
            <p:cNvSpPr/>
            <p:nvPr/>
          </p:nvSpPr>
          <p:spPr>
            <a:xfrm rot="18900000">
              <a:off x="1743076" y="2991066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Shape 1732"/>
            <p:cNvSpPr/>
            <p:nvPr/>
          </p:nvSpPr>
          <p:spPr>
            <a:xfrm rot="18900000">
              <a:off x="1743076" y="3195523"/>
              <a:ext cx="1414666" cy="1414667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6776960" y="2576672"/>
            <a:ext cx="1061000" cy="1214344"/>
            <a:chOff x="7199937" y="3199409"/>
            <a:chExt cx="1414666" cy="1619125"/>
          </a:xfrm>
        </p:grpSpPr>
        <p:sp>
          <p:nvSpPr>
            <p:cNvPr id="12" name="Shape 1724"/>
            <p:cNvSpPr/>
            <p:nvPr/>
          </p:nvSpPr>
          <p:spPr>
            <a:xfrm rot="8100000">
              <a:off x="7199937" y="3403868"/>
              <a:ext cx="1414666" cy="1414666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Shape 1735"/>
            <p:cNvSpPr/>
            <p:nvPr/>
          </p:nvSpPr>
          <p:spPr>
            <a:xfrm rot="8100000">
              <a:off x="7199937" y="3199409"/>
              <a:ext cx="1414666" cy="1414667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spcBef>
                  <a:spcPts val="337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 Placeholder 4"/>
          <p:cNvSpPr txBox="1"/>
          <p:nvPr/>
        </p:nvSpPr>
        <p:spPr>
          <a:xfrm>
            <a:off x="1283187" y="2839457"/>
            <a:ext cx="908114" cy="5092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什么是密码</a:t>
            </a:r>
            <a:endParaRPr lang="zh-CN" altLang="en-GB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Placeholder 4"/>
          <p:cNvSpPr txBox="1"/>
          <p:nvPr/>
        </p:nvSpPr>
        <p:spPr>
          <a:xfrm>
            <a:off x="3179322" y="3003845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谁来管</a:t>
            </a:r>
            <a:endParaRPr lang="zh-CN" altLang="en-GB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Placeholder 4"/>
          <p:cNvSpPr txBox="1"/>
          <p:nvPr/>
        </p:nvSpPr>
        <p:spPr>
          <a:xfrm>
            <a:off x="4983216" y="3003845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怎么管</a:t>
            </a:r>
            <a:endParaRPr lang="zh-CN" altLang="en-GB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4"/>
          <p:cNvSpPr txBox="1"/>
          <p:nvPr/>
        </p:nvSpPr>
        <p:spPr>
          <a:xfrm>
            <a:off x="6850796" y="3003845"/>
            <a:ext cx="908114" cy="200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怎么用</a:t>
            </a:r>
            <a:endParaRPr 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0" y="1471305"/>
            <a:ext cx="1746277" cy="753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国家秘密：核心密码、   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普通密码商业秘密：商用密码  </a:t>
            </a:r>
            <a:endParaRPr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71800" y="4045009"/>
            <a:ext cx="174627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中央密码工作领导小组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国家密码管理局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42402" y="4044816"/>
            <a:ext cx="2018030" cy="4951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与商用密码相关：等级保护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endParaRPr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信息安全法律法规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F386F3C4-25AE-4A2C-8B79-F4DF338EA98A}"/>
              </a:ext>
            </a:extLst>
          </p:cNvPr>
          <p:cNvSpPr txBox="1"/>
          <p:nvPr/>
        </p:nvSpPr>
        <p:spPr>
          <a:xfrm>
            <a:off x="611560" y="1792902"/>
            <a:ext cx="2018030" cy="236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对信息进行特殊变换</a:t>
            </a:r>
            <a:endParaRPr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8B4DC3EE-328C-43EA-8AFA-A724885F36E9}"/>
              </a:ext>
            </a:extLst>
          </p:cNvPr>
          <p:cNvSpPr txBox="1"/>
          <p:nvPr/>
        </p:nvSpPr>
        <p:spPr>
          <a:xfrm>
            <a:off x="683568" y="843558"/>
            <a:ext cx="7920880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中华人民共和国密码法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D401112-ED3F-480A-A7E0-048046441AB5}"/>
              </a:ext>
            </a:extLst>
          </p:cNvPr>
          <p:cNvCxnSpPr/>
          <p:nvPr/>
        </p:nvCxnSpPr>
        <p:spPr>
          <a:xfrm>
            <a:off x="2442642" y="3075806"/>
            <a:ext cx="473174" cy="0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C726E21-2E59-42F7-9EBF-5C16BD3CC404}"/>
              </a:ext>
            </a:extLst>
          </p:cNvPr>
          <p:cNvCxnSpPr/>
          <p:nvPr/>
        </p:nvCxnSpPr>
        <p:spPr>
          <a:xfrm>
            <a:off x="4335413" y="3075806"/>
            <a:ext cx="473174" cy="0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B4EBF23-C4F3-4AF2-B75F-95F9C8A1F16F}"/>
              </a:ext>
            </a:extLst>
          </p:cNvPr>
          <p:cNvCxnSpPr/>
          <p:nvPr/>
        </p:nvCxnSpPr>
        <p:spPr>
          <a:xfrm>
            <a:off x="6156176" y="3075806"/>
            <a:ext cx="473174" cy="0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A0D7D70-CB3D-47E8-87A0-EC9D21DF58F9}"/>
              </a:ext>
            </a:extLst>
          </p:cNvPr>
          <p:cNvSpPr txBox="1"/>
          <p:nvPr/>
        </p:nvSpPr>
        <p:spPr>
          <a:xfrm>
            <a:off x="5771701" y="23617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日实施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604769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50"/>
                            </p:stCondLst>
                            <p:childTnLst>
                              <p:par>
                                <p:cTn id="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5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5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5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0"/>
                            </p:stCondLst>
                            <p:childTnLst>
                              <p:par>
                                <p:cTn id="5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8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  <p:bldP spid="19" grpId="0" build="p"/>
      <p:bldP spid="20" grpId="0" build="p"/>
      <p:bldP spid="22" grpId="0"/>
      <p:bldP spid="23" grpId="0"/>
      <p:bldP spid="25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857884" y="200025"/>
            <a:ext cx="2129939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信息安全法律法规</a:t>
            </a:r>
          </a:p>
        </p:txBody>
      </p:sp>
      <p:sp>
        <p:nvSpPr>
          <p:cNvPr id="2" name="TextBox 38"/>
          <p:cNvSpPr txBox="1"/>
          <p:nvPr/>
        </p:nvSpPr>
        <p:spPr>
          <a:xfrm>
            <a:off x="683568" y="843558"/>
            <a:ext cx="7920880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中华人民共和国计算机信息系统安全保护条例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5C868B-2FD7-4CCC-9ACB-EF40BF149EF9}"/>
              </a:ext>
            </a:extLst>
          </p:cNvPr>
          <p:cNvSpPr txBox="1"/>
          <p:nvPr/>
        </p:nvSpPr>
        <p:spPr>
          <a:xfrm>
            <a:off x="816176" y="158277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日实施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1D6B83-4183-4397-8159-C9DB1F0CD327}"/>
              </a:ext>
            </a:extLst>
          </p:cNvPr>
          <p:cNvSpPr txBox="1"/>
          <p:nvPr/>
        </p:nvSpPr>
        <p:spPr>
          <a:xfrm>
            <a:off x="816176" y="2365293"/>
            <a:ext cx="5844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信息系统安全方面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最早最基本法律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E62A9D-9F88-46F8-94B0-7611B08E19B9}"/>
              </a:ext>
            </a:extLst>
          </p:cNvPr>
          <p:cNvSpPr txBox="1"/>
          <p:nvPr/>
        </p:nvSpPr>
        <p:spPr>
          <a:xfrm>
            <a:off x="857884" y="3147814"/>
            <a:ext cx="5514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计算机信息系统：计算机及相关配套设备、设施、网络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673600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/>
          <p:nvPr/>
        </p:nvSpPr>
        <p:spPr>
          <a:xfrm>
            <a:off x="857884" y="200025"/>
            <a:ext cx="2129939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信息安全法律法规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C55748-FAB3-4BE0-B9E9-5850D6FD3C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9" b="37225"/>
          <a:stretch/>
        </p:blipFill>
        <p:spPr>
          <a:xfrm>
            <a:off x="338205" y="843558"/>
            <a:ext cx="4462262" cy="42732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986E4D-BF5D-413E-9844-97A186AA2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9" t="63502"/>
          <a:stretch/>
        </p:blipFill>
        <p:spPr>
          <a:xfrm>
            <a:off x="4800467" y="1563638"/>
            <a:ext cx="4285408" cy="23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5337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07654"/>
            <a:ext cx="2448272" cy="201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0451" y="1930936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38231" y="23926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信息安全标准化组织</a:t>
            </a:r>
          </a:p>
        </p:txBody>
      </p:sp>
      <p:sp>
        <p:nvSpPr>
          <p:cNvPr id="29" name="矩形 28"/>
          <p:cNvSpPr/>
          <p:nvPr/>
        </p:nvSpPr>
        <p:spPr>
          <a:xfrm>
            <a:off x="6731657" y="1707653"/>
            <a:ext cx="2448272" cy="201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90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我国的标准化组织</a:t>
            </a:r>
          </a:p>
        </p:txBody>
      </p:sp>
      <p:sp>
        <p:nvSpPr>
          <p:cNvPr id="6" name="TextBox 38">
            <a:extLst>
              <a:ext uri="{FF2B5EF4-FFF2-40B4-BE49-F238E27FC236}">
                <a16:creationId xmlns:a16="http://schemas.microsoft.com/office/drawing/2014/main" id="{160059C4-288B-4FE9-80C4-AA9ECA5888C6}"/>
              </a:ext>
            </a:extLst>
          </p:cNvPr>
          <p:cNvSpPr txBox="1"/>
          <p:nvPr/>
        </p:nvSpPr>
        <p:spPr>
          <a:xfrm>
            <a:off x="683568" y="843558"/>
            <a:ext cx="7920880" cy="473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全国信息安全标准化技术委员会</a:t>
            </a:r>
            <a:endParaRPr 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C0AC48-805D-4D66-B272-F2C45C4A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419622"/>
            <a:ext cx="6516724" cy="33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72118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1474</Words>
  <Application>Microsoft Office PowerPoint</Application>
  <PresentationFormat>全屏显示(16:9)</PresentationFormat>
  <Paragraphs>230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Roboto Light</vt:lpstr>
      <vt:lpstr>等线</vt:lpstr>
      <vt:lpstr>仿宋_GB2312</vt:lpstr>
      <vt:lpstr>宋体</vt:lpstr>
      <vt:lpstr>Microsoft Yahei</vt:lpstr>
      <vt:lpstr>Microsoft Yahei</vt:lpstr>
      <vt:lpstr>微软雅黑 Light</vt:lpstr>
      <vt:lpstr>Arial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刘凯</cp:lastModifiedBy>
  <cp:revision>181</cp:revision>
  <dcterms:created xsi:type="dcterms:W3CDTF">2015-12-11T17:46:00Z</dcterms:created>
  <dcterms:modified xsi:type="dcterms:W3CDTF">2020-10-30T06:10:18Z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